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comments/comment3.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29"/>
  </p:notesMasterIdLst>
  <p:sldIdLst>
    <p:sldId id="257" r:id="rId3"/>
    <p:sldId id="280" r:id="rId4"/>
    <p:sldId id="258" r:id="rId5"/>
    <p:sldId id="259" r:id="rId6"/>
    <p:sldId id="261" r:id="rId7"/>
    <p:sldId id="262" r:id="rId8"/>
    <p:sldId id="263" r:id="rId9"/>
    <p:sldId id="299" r:id="rId10"/>
    <p:sldId id="264" r:id="rId11"/>
    <p:sldId id="281" r:id="rId12"/>
    <p:sldId id="295" r:id="rId13"/>
    <p:sldId id="267" r:id="rId14"/>
    <p:sldId id="282" r:id="rId15"/>
    <p:sldId id="283" r:id="rId16"/>
    <p:sldId id="284" r:id="rId17"/>
    <p:sldId id="290" r:id="rId18"/>
    <p:sldId id="285" r:id="rId19"/>
    <p:sldId id="294" r:id="rId20"/>
    <p:sldId id="293" r:id="rId21"/>
    <p:sldId id="268" r:id="rId22"/>
    <p:sldId id="286" r:id="rId23"/>
    <p:sldId id="287" r:id="rId24"/>
    <p:sldId id="288" r:id="rId25"/>
    <p:sldId id="289" r:id="rId26"/>
    <p:sldId id="278" r:id="rId27"/>
    <p:sldId id="279" r:id="rId28"/>
  </p:sldIdLst>
  <p:sldSz cx="9906000" cy="6858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Anwender" initials="Office"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8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p:restoredTop sz="92780"/>
  </p:normalViewPr>
  <p:slideViewPr>
    <p:cSldViewPr snapToGrid="0" snapToObjects="1">
      <p:cViewPr>
        <p:scale>
          <a:sx n="120" d="100"/>
          <a:sy n="120" d="100"/>
        </p:scale>
        <p:origin x="4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1-09T09:04:31.706" idx="10">
    <p:pos x="10" y="10"/>
    <p:text>hier evt. den Titel deiner Veranstaltung eintragen</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1-09T08:58:38.649" idx="8">
    <p:pos x="10" y="10"/>
    <p:text>Ab hier (bis Folie 31 ) sollte das online sein, also dort zeigen wir das dann ganz konkret auf der Seite! </p:text>
    <p:extLst mod="1">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01-30T06:39:30.457" idx="11">
    <p:pos x="5191" y="1157"/>
    <p:text>Zum Prozedere des Registrierend könntest du ja auch was sagen?!</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54C85-2142-414E-9937-D2ECE4090EF0}" type="datetimeFigureOut">
              <a:rPr lang="de-DE" smtClean="0"/>
              <a:t>24.04.18</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4E113-1D07-344E-B452-F22A9C94A210}" type="slidenum">
              <a:rPr lang="de-DE" smtClean="0"/>
              <a:t>‹Nr.›</a:t>
            </a:fld>
            <a:endParaRPr lang="de-DE"/>
          </a:p>
        </p:txBody>
      </p:sp>
    </p:spTree>
    <p:extLst>
      <p:ext uri="{BB962C8B-B14F-4D97-AF65-F5344CB8AC3E}">
        <p14:creationId xmlns:p14="http://schemas.microsoft.com/office/powerpoint/2010/main" val="536579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501677-27D4-8640-A78A-5001A5FB853A}" type="slidenum">
              <a:rPr lang="de-DE" smtClean="0">
                <a:solidFill>
                  <a:prstClr val="black"/>
                </a:solidFill>
                <a:latin typeface="Calibri"/>
              </a:rPr>
              <a:pPr/>
              <a:t>1</a:t>
            </a:fld>
            <a:endParaRPr lang="de-DE">
              <a:solidFill>
                <a:prstClr val="black"/>
              </a:solidFill>
              <a:latin typeface="Calibri"/>
            </a:endParaRPr>
          </a:p>
        </p:txBody>
      </p:sp>
    </p:spTree>
    <p:extLst>
      <p:ext uri="{BB962C8B-B14F-4D97-AF65-F5344CB8AC3E}">
        <p14:creationId xmlns:p14="http://schemas.microsoft.com/office/powerpoint/2010/main" val="436035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Vier Bereiche, in die sich die Selbstlernmodule einordnen lassen</a:t>
            </a:r>
          </a:p>
          <a:p>
            <a:r>
              <a:rPr lang="de-DE" dirty="0"/>
              <a:t>Doch was verstehen wir thematisch unter </a:t>
            </a:r>
          </a:p>
          <a:p>
            <a:pPr marL="171450" indent="-171450">
              <a:buFont typeface="Arial" charset="0"/>
              <a:buChar char="•"/>
            </a:pPr>
            <a:r>
              <a:rPr lang="de-DE" dirty="0"/>
              <a:t>Grundlagen</a:t>
            </a:r>
          </a:p>
          <a:p>
            <a:pPr marL="171450" indent="-171450">
              <a:buFont typeface="Arial" charset="0"/>
              <a:buChar char="•"/>
            </a:pPr>
            <a:r>
              <a:rPr lang="de-DE" dirty="0"/>
              <a:t>Übergreifendes</a:t>
            </a:r>
          </a:p>
          <a:p>
            <a:pPr marL="171450" indent="-171450">
              <a:buFont typeface="Arial" charset="0"/>
              <a:buChar char="•"/>
            </a:pPr>
            <a:r>
              <a:rPr lang="de-DE" dirty="0"/>
              <a:t>Inhalte</a:t>
            </a:r>
          </a:p>
          <a:p>
            <a:pPr marL="171450" indent="-171450">
              <a:buFont typeface="Arial" charset="0"/>
              <a:buChar char="•"/>
            </a:pPr>
            <a:r>
              <a:rPr lang="de-DE" b="1" dirty="0"/>
              <a:t>Aufgabenformate – zentral für die </a:t>
            </a:r>
            <a:r>
              <a:rPr lang="de-DE" b="1" dirty="0" err="1"/>
              <a:t>FoBi</a:t>
            </a:r>
            <a:endParaRPr lang="de-DE" b="1" dirty="0"/>
          </a:p>
          <a:p>
            <a:pPr marL="171450" indent="-171450">
              <a:buFont typeface="Arial" charset="0"/>
              <a:buChar char="•"/>
            </a:pPr>
            <a:endParaRPr lang="de-DE" dirty="0"/>
          </a:p>
          <a:p>
            <a:pPr marL="0" indent="0">
              <a:buFont typeface="Arial" charset="0"/>
              <a:buNone/>
            </a:pPr>
            <a:r>
              <a:rPr lang="de-DE" dirty="0"/>
              <a:t>Beziehungsweise:</a:t>
            </a:r>
            <a:r>
              <a:rPr lang="de-DE" baseline="0" dirty="0"/>
              <a:t> welche Themen lassen sich wo finden/ zuordnen?</a:t>
            </a:r>
            <a:endParaRPr lang="de-DE" dirty="0"/>
          </a:p>
        </p:txBody>
      </p:sp>
      <p:sp>
        <p:nvSpPr>
          <p:cNvPr id="4" name="Foliennummernplatzhalter 3"/>
          <p:cNvSpPr>
            <a:spLocks noGrp="1"/>
          </p:cNvSpPr>
          <p:nvPr>
            <p:ph type="sldNum" sz="quarter" idx="10"/>
          </p:nvPr>
        </p:nvSpPr>
        <p:spPr/>
        <p:txBody>
          <a:bodyPr/>
          <a:lstStyle/>
          <a:p>
            <a:fld id="{91B4E113-1D07-344E-B452-F22A9C94A210}" type="slidenum">
              <a:rPr lang="de-DE" smtClean="0"/>
              <a:t>12</a:t>
            </a:fld>
            <a:endParaRPr lang="de-DE"/>
          </a:p>
        </p:txBody>
      </p:sp>
    </p:spTree>
    <p:extLst>
      <p:ext uri="{BB962C8B-B14F-4D97-AF65-F5344CB8AC3E}">
        <p14:creationId xmlns:p14="http://schemas.microsoft.com/office/powerpoint/2010/main" val="162420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Grundlagen = DIE BASIS</a:t>
            </a:r>
          </a:p>
          <a:p>
            <a:endParaRPr lang="de-DE" dirty="0"/>
          </a:p>
          <a:p>
            <a:r>
              <a:rPr lang="de-DE" dirty="0"/>
              <a:t>Wie</a:t>
            </a:r>
            <a:r>
              <a:rPr lang="de-DE" baseline="0" dirty="0"/>
              <a:t> versteht man unter „ gutem Mathematikunterricht“? Welche grundlegenden Prinzipien und Leitideen werden diesem zu Grunde gelegt,  welche Rolle spielt das individuelle Denken der Kinder und wie kann ich dieses Nutzen, um „guten Unterricht“ zu planen?</a:t>
            </a:r>
            <a:endParaRPr lang="de-DE" dirty="0"/>
          </a:p>
        </p:txBody>
      </p:sp>
      <p:sp>
        <p:nvSpPr>
          <p:cNvPr id="4" name="Foliennummernplatzhalter 3"/>
          <p:cNvSpPr>
            <a:spLocks noGrp="1"/>
          </p:cNvSpPr>
          <p:nvPr>
            <p:ph type="sldNum" sz="quarter" idx="10"/>
          </p:nvPr>
        </p:nvSpPr>
        <p:spPr/>
        <p:txBody>
          <a:bodyPr/>
          <a:lstStyle/>
          <a:p>
            <a:fld id="{91B4E113-1D07-344E-B452-F22A9C94A210}" type="slidenum">
              <a:rPr lang="de-DE" smtClean="0"/>
              <a:t>13</a:t>
            </a:fld>
            <a:endParaRPr lang="de-DE"/>
          </a:p>
        </p:txBody>
      </p:sp>
    </p:spTree>
    <p:extLst>
      <p:ext uri="{BB962C8B-B14F-4D97-AF65-F5344CB8AC3E}">
        <p14:creationId xmlns:p14="http://schemas.microsoft.com/office/powerpoint/2010/main" val="285467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a:t>
            </a:r>
            <a:r>
              <a:rPr lang="de-DE" baseline="0" dirty="0"/>
              <a:t> spielen viele Übergreifende Themen und Leitideen eine Rolle, die zur Gestaltung jeder inhaltlichen Thematik berücksichtig werden müssen. </a:t>
            </a:r>
          </a:p>
          <a:p>
            <a:pPr marL="171450" indent="-171450">
              <a:buFont typeface="Arial" charset="0"/>
              <a:buChar char="•"/>
            </a:pPr>
            <a:r>
              <a:rPr lang="de-DE" baseline="0" dirty="0"/>
              <a:t>Beispielhafte Konkretisierung</a:t>
            </a:r>
          </a:p>
          <a:p>
            <a:pPr marL="171450" indent="-171450">
              <a:buFont typeface="Arial" charset="0"/>
              <a:buChar char="•"/>
            </a:pPr>
            <a:r>
              <a:rPr lang="de-DE" baseline="0" dirty="0"/>
              <a:t>Übertragung auf andere Themen/Inhalte</a:t>
            </a:r>
          </a:p>
        </p:txBody>
      </p:sp>
      <p:sp>
        <p:nvSpPr>
          <p:cNvPr id="4" name="Foliennummernplatzhalter 3"/>
          <p:cNvSpPr>
            <a:spLocks noGrp="1"/>
          </p:cNvSpPr>
          <p:nvPr>
            <p:ph type="sldNum" sz="quarter" idx="10"/>
          </p:nvPr>
        </p:nvSpPr>
        <p:spPr/>
        <p:txBody>
          <a:bodyPr/>
          <a:lstStyle/>
          <a:p>
            <a:fld id="{91B4E113-1D07-344E-B452-F22A9C94A210}" type="slidenum">
              <a:rPr lang="de-DE" smtClean="0"/>
              <a:t>14</a:t>
            </a:fld>
            <a:endParaRPr lang="de-DE"/>
          </a:p>
        </p:txBody>
      </p:sp>
    </p:spTree>
    <p:extLst>
      <p:ext uri="{BB962C8B-B14F-4D97-AF65-F5344CB8AC3E}">
        <p14:creationId xmlns:p14="http://schemas.microsoft.com/office/powerpoint/2010/main" val="1582433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rPr>
              <a:t>Anregungen für den Unterricht (in </a:t>
            </a:r>
            <a:r>
              <a:rPr lang="de-DE" sz="1200" dirty="0" err="1">
                <a:latin typeface="Calibri" panose="020F0502020204030204" pitchFamily="34" charset="0"/>
              </a:rPr>
              <a:t>bezug</a:t>
            </a:r>
            <a:r>
              <a:rPr lang="de-DE" sz="1200" dirty="0">
                <a:latin typeface="Calibri" panose="020F0502020204030204" pitchFamily="34" charset="0"/>
              </a:rPr>
              <a:t> auf das konkrete Thema und verwandte Themen (In Form von (selbsterstellten) Materialien und Links zu den Partnerprojekten)</a:t>
            </a:r>
          </a:p>
          <a:p>
            <a:endParaRPr lang="de-DE" dirty="0"/>
          </a:p>
        </p:txBody>
      </p:sp>
      <p:sp>
        <p:nvSpPr>
          <p:cNvPr id="4" name="Foliennummernplatzhalter 3"/>
          <p:cNvSpPr>
            <a:spLocks noGrp="1"/>
          </p:cNvSpPr>
          <p:nvPr>
            <p:ph type="sldNum" sz="quarter" idx="10"/>
          </p:nvPr>
        </p:nvSpPr>
        <p:spPr/>
        <p:txBody>
          <a:bodyPr/>
          <a:lstStyle/>
          <a:p>
            <a:fld id="{91B4E113-1D07-344E-B452-F22A9C94A210}" type="slidenum">
              <a:rPr lang="de-DE" smtClean="0"/>
              <a:t>24</a:t>
            </a:fld>
            <a:endParaRPr lang="de-DE"/>
          </a:p>
        </p:txBody>
      </p:sp>
    </p:spTree>
    <p:extLst>
      <p:ext uri="{BB962C8B-B14F-4D97-AF65-F5344CB8AC3E}">
        <p14:creationId xmlns:p14="http://schemas.microsoft.com/office/powerpoint/2010/main" val="175212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501677-27D4-8640-A78A-5001A5FB853A}" type="slidenum">
              <a:rPr lang="de-DE" smtClean="0">
                <a:solidFill>
                  <a:prstClr val="black"/>
                </a:solidFill>
                <a:latin typeface="Calibri"/>
              </a:rPr>
              <a:pPr/>
              <a:t>26</a:t>
            </a:fld>
            <a:endParaRPr lang="de-DE">
              <a:solidFill>
                <a:prstClr val="black"/>
              </a:solidFill>
              <a:latin typeface="Calibri"/>
            </a:endParaRPr>
          </a:p>
        </p:txBody>
      </p:sp>
    </p:spTree>
    <p:extLst>
      <p:ext uri="{BB962C8B-B14F-4D97-AF65-F5344CB8AC3E}">
        <p14:creationId xmlns:p14="http://schemas.microsoft.com/office/powerpoint/2010/main" val="30295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501677-27D4-8640-A78A-5001A5FB853A}" type="slidenum">
              <a:rPr lang="de-DE" smtClean="0">
                <a:solidFill>
                  <a:prstClr val="black"/>
                </a:solidFill>
                <a:latin typeface="Calibri"/>
              </a:rPr>
              <a:pPr/>
              <a:t>2</a:t>
            </a:fld>
            <a:endParaRPr lang="de-DE">
              <a:solidFill>
                <a:prstClr val="black"/>
              </a:solidFill>
              <a:latin typeface="Calibri"/>
            </a:endParaRPr>
          </a:p>
        </p:txBody>
      </p:sp>
    </p:spTree>
    <p:extLst>
      <p:ext uri="{BB962C8B-B14F-4D97-AF65-F5344CB8AC3E}">
        <p14:creationId xmlns:p14="http://schemas.microsoft.com/office/powerpoint/2010/main" val="194765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455F955-69C7-FE46-B8E1-1ECAA3934831}"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2075945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endParaRPr lang="de-DE" dirty="0"/>
          </a:p>
          <a:p>
            <a:endParaRPr lang="de-DE"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dirty="0">
              <a:solidFill>
                <a:schemeClr val="tx1"/>
              </a:solidFill>
            </a:endParaRPr>
          </a:p>
        </p:txBody>
      </p:sp>
      <p:sp>
        <p:nvSpPr>
          <p:cNvPr id="4" name="Foliennummernplatzhalter 3"/>
          <p:cNvSpPr>
            <a:spLocks noGrp="1"/>
          </p:cNvSpPr>
          <p:nvPr>
            <p:ph type="sldNum" sz="quarter" idx="10"/>
          </p:nvPr>
        </p:nvSpPr>
        <p:spPr/>
        <p:txBody>
          <a:bodyPr/>
          <a:lstStyle/>
          <a:p>
            <a:fld id="{71501677-27D4-8640-A78A-5001A5FB853A}" type="slidenum">
              <a:rPr lang="de-DE" smtClean="0">
                <a:solidFill>
                  <a:prstClr val="black"/>
                </a:solidFill>
                <a:latin typeface="Calibri"/>
              </a:rPr>
              <a:pPr/>
              <a:t>5</a:t>
            </a:fld>
            <a:endParaRPr lang="de-DE">
              <a:solidFill>
                <a:prstClr val="black"/>
              </a:solidFill>
              <a:latin typeface="Calibri"/>
            </a:endParaRPr>
          </a:p>
        </p:txBody>
      </p:sp>
    </p:spTree>
    <p:extLst>
      <p:ext uri="{BB962C8B-B14F-4D97-AF65-F5344CB8AC3E}">
        <p14:creationId xmlns:p14="http://schemas.microsoft.com/office/powerpoint/2010/main" val="6816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pPr>
              <a:spcAft>
                <a:spcPts val="800"/>
              </a:spcAft>
            </a:pPr>
            <a:r>
              <a:rPr lang="de-DE" sz="1200" dirty="0"/>
              <a:t>Was sind also die übergeordneten</a:t>
            </a:r>
            <a:r>
              <a:rPr lang="de-DE" sz="1200" baseline="0" dirty="0"/>
              <a:t> Zielsetzungen des Projekts:</a:t>
            </a:r>
          </a:p>
          <a:p>
            <a:pPr marL="0" marR="0" indent="0" algn="l" defTabSz="457200" rtl="0" eaLnBrk="1" fontAlgn="auto" latinLnBrk="0" hangingPunct="1">
              <a:lnSpc>
                <a:spcPct val="100000"/>
              </a:lnSpc>
              <a:spcBef>
                <a:spcPts val="0"/>
              </a:spcBef>
              <a:spcAft>
                <a:spcPts val="800"/>
              </a:spcAft>
              <a:buClrTx/>
              <a:buSzTx/>
              <a:buFontTx/>
              <a:buNone/>
              <a:tabLst/>
              <a:defRPr/>
            </a:pPr>
            <a:r>
              <a:rPr lang="de-DE" sz="1200" baseline="0" dirty="0"/>
              <a:t>-&gt; zielgruppenorientiert: </a:t>
            </a:r>
            <a:r>
              <a:rPr lang="de-DE" sz="1200" dirty="0"/>
              <a:t>Bezogen auf die Ausgangsbedingungen der FfuM (und weiteren Lehrkräften),</a:t>
            </a:r>
            <a:r>
              <a:rPr lang="de-DE" sz="1200" baseline="0" dirty="0"/>
              <a:t> eben diese drei in „Angriff“ nehmen</a:t>
            </a:r>
          </a:p>
          <a:p>
            <a:pPr>
              <a:spcAft>
                <a:spcPts val="800"/>
              </a:spcAft>
            </a:pPr>
            <a:endParaRPr lang="de-DE" sz="1200" baseline="0" dirty="0"/>
          </a:p>
          <a:p>
            <a:pPr marL="228600" indent="-228600">
              <a:spcAft>
                <a:spcPts val="800"/>
              </a:spcAft>
              <a:buFont typeface="+mj-lt"/>
              <a:buAutoNum type="arabicPeriod"/>
            </a:pPr>
            <a:r>
              <a:rPr lang="de-DE" sz="1200" baseline="0" dirty="0"/>
              <a:t>Aufbau/ Festigung eines Verständnisses „guten Mus“</a:t>
            </a:r>
          </a:p>
          <a:p>
            <a:pPr marL="685800" lvl="1" indent="-228600">
              <a:spcAft>
                <a:spcPts val="800"/>
              </a:spcAft>
              <a:buFont typeface="+mj-lt"/>
              <a:buAutoNum type="arabicPeriod"/>
            </a:pPr>
            <a:r>
              <a:rPr lang="de-DE" sz="1200" baseline="0" dirty="0"/>
              <a:t>Sensibel machen für die Grundzüge “Was ist/ bedeutet „guter“/zeitgemäßer“ </a:t>
            </a:r>
            <a:r>
              <a:rPr lang="de-DE" sz="1200" baseline="0" dirty="0" err="1"/>
              <a:t>MathematikU</a:t>
            </a:r>
            <a:r>
              <a:rPr lang="de-DE" sz="1200" baseline="0" dirty="0"/>
              <a:t>, welches „Bild“ von Mathematik muss ich haben „Mathe = Mehr als Rechnen“ und was bedeutet das für meine Unterrichtsgestaltung?</a:t>
            </a:r>
          </a:p>
          <a:p>
            <a:pPr marL="1143000" lvl="2" indent="-228600">
              <a:spcAft>
                <a:spcPts val="800"/>
              </a:spcAft>
              <a:buFont typeface="+mj-lt"/>
              <a:buAutoNum type="arabicPeriod"/>
            </a:pPr>
            <a:r>
              <a:rPr lang="de-DE" sz="1200" dirty="0"/>
              <a:t>Sensibilisierung für zentrale Themen,</a:t>
            </a:r>
            <a:r>
              <a:rPr lang="de-DE" sz="1200" baseline="0" dirty="0"/>
              <a:t> Methoden und Einblicke</a:t>
            </a:r>
          </a:p>
          <a:p>
            <a:pPr marL="685800" marR="0" lvl="1" indent="-228600" algn="l" defTabSz="457200" rtl="0" eaLnBrk="1" fontAlgn="auto" latinLnBrk="0" hangingPunct="1">
              <a:lnSpc>
                <a:spcPct val="100000"/>
              </a:lnSpc>
              <a:spcBef>
                <a:spcPts val="0"/>
              </a:spcBef>
              <a:spcAft>
                <a:spcPts val="800"/>
              </a:spcAft>
              <a:buClrTx/>
              <a:buSzTx/>
              <a:buFont typeface="+mj-lt"/>
              <a:buAutoNum type="arabicPeriod"/>
              <a:tabLst/>
              <a:defRPr/>
            </a:pPr>
            <a:r>
              <a:rPr lang="de-DE" sz="1200" baseline="0" dirty="0"/>
              <a:t>Dabei geht es nicht so sehr darum, dass durch Materialien Wege vorgeben werden, sondern die Wege sollen selbst durch Erkenntnis gegangen werden!! Nicht das „Wissen Was“ sondern das </a:t>
            </a:r>
            <a:r>
              <a:rPr lang="de-DE" sz="1200" baseline="0"/>
              <a:t>“Wissen </a:t>
            </a:r>
            <a:r>
              <a:rPr lang="de-DE" sz="1200" baseline="0" dirty="0"/>
              <a:t>W</a:t>
            </a:r>
            <a:r>
              <a:rPr lang="de-DE" sz="1200" baseline="0"/>
              <a:t>arum und Wie“ </a:t>
            </a:r>
            <a:r>
              <a:rPr lang="de-DE" sz="1200" baseline="0" dirty="0"/>
              <a:t>steht im Vordergrund!</a:t>
            </a:r>
          </a:p>
          <a:p>
            <a:pPr marL="457200" marR="0" lvl="1" indent="0" algn="l" defTabSz="457200" rtl="0" eaLnBrk="1" fontAlgn="auto" latinLnBrk="0" hangingPunct="1">
              <a:lnSpc>
                <a:spcPct val="100000"/>
              </a:lnSpc>
              <a:spcBef>
                <a:spcPts val="0"/>
              </a:spcBef>
              <a:spcAft>
                <a:spcPts val="800"/>
              </a:spcAft>
              <a:buClrTx/>
              <a:buSzTx/>
              <a:buFontTx/>
              <a:buNone/>
              <a:tabLst/>
              <a:defRPr/>
            </a:pPr>
            <a:endParaRPr lang="de-DE" sz="1200" baseline="0" dirty="0"/>
          </a:p>
          <a:p>
            <a:pPr marL="228600" indent="-228600">
              <a:spcAft>
                <a:spcPts val="800"/>
              </a:spcAft>
              <a:buFont typeface="+mj-lt"/>
              <a:buAutoNum type="arabicPeriod"/>
            </a:pPr>
            <a:r>
              <a:rPr lang="de-DE" sz="1200" baseline="0" dirty="0"/>
              <a:t>Stärkung der Grundlagen bzgl. des fachbezogen Wissen</a:t>
            </a:r>
          </a:p>
          <a:p>
            <a:pPr marL="685800" lvl="1" indent="-228600">
              <a:spcAft>
                <a:spcPts val="800"/>
              </a:spcAft>
              <a:buFont typeface="+mj-lt"/>
              <a:buAutoNum type="arabicPeriod"/>
            </a:pPr>
            <a:r>
              <a:rPr lang="de-DE" sz="1200" baseline="0" dirty="0"/>
              <a:t>auch Hintergründe zum math. Inhalt, denn daraus entstehen fachdidaktische Hinweise</a:t>
            </a:r>
          </a:p>
          <a:p>
            <a:pPr marL="457200" lvl="1" indent="0">
              <a:spcAft>
                <a:spcPts val="800"/>
              </a:spcAft>
              <a:buFontTx/>
              <a:buNone/>
            </a:pPr>
            <a:r>
              <a:rPr lang="de-DE" sz="1200" baseline="0" dirty="0"/>
              <a:t>-&gt; dabei stets konkret Sensibilisierung für das mathematische Denken von Kindern ermöglichen (eher implizit, dennoch auch das Fachwissen fokussieren)</a:t>
            </a:r>
          </a:p>
          <a:p>
            <a:pPr marL="685800" lvl="1" indent="-228600">
              <a:spcAft>
                <a:spcPts val="800"/>
              </a:spcAft>
              <a:buFont typeface="+mj-lt"/>
              <a:buAutoNum type="arabicPeriod"/>
            </a:pPr>
            <a:endParaRPr lang="de-DE" sz="1200" baseline="0" dirty="0"/>
          </a:p>
          <a:p>
            <a:pPr marL="228600" indent="-228600">
              <a:spcAft>
                <a:spcPts val="800"/>
              </a:spcAft>
              <a:buFont typeface="+mj-lt"/>
              <a:buAutoNum type="arabicPeriod"/>
            </a:pPr>
            <a:r>
              <a:rPr lang="de-DE" sz="1200" baseline="0" dirty="0"/>
              <a:t>Verbesserung der Rahmenbedingungen</a:t>
            </a:r>
          </a:p>
          <a:p>
            <a:pPr marL="685800" marR="0" lvl="1" indent="-228600" algn="l" defTabSz="457200" rtl="0" eaLnBrk="1" fontAlgn="auto" latinLnBrk="0" hangingPunct="1">
              <a:lnSpc>
                <a:spcPct val="100000"/>
              </a:lnSpc>
              <a:spcBef>
                <a:spcPts val="0"/>
              </a:spcBef>
              <a:spcAft>
                <a:spcPts val="800"/>
              </a:spcAft>
              <a:buClrTx/>
              <a:buSzTx/>
              <a:buFont typeface="+mj-lt"/>
              <a:buAutoNum type="arabicPeriod"/>
              <a:tabLst/>
              <a:defRPr/>
            </a:pPr>
            <a:r>
              <a:rPr lang="de-DE" sz="1200" b="0" baseline="0" dirty="0"/>
              <a:t>„abends wenn die Kinder schlafen“; in einer Freistunde,..</a:t>
            </a:r>
            <a:endParaRPr lang="de-DE" dirty="0"/>
          </a:p>
          <a:p>
            <a:pPr marL="685800" marR="0" lvl="1" indent="-228600" algn="l" defTabSz="457200" rtl="0" eaLnBrk="1" fontAlgn="auto" latinLnBrk="0" hangingPunct="1">
              <a:lnSpc>
                <a:spcPct val="100000"/>
              </a:lnSpc>
              <a:spcBef>
                <a:spcPts val="0"/>
              </a:spcBef>
              <a:spcAft>
                <a:spcPts val="800"/>
              </a:spcAft>
              <a:buClrTx/>
              <a:buSzTx/>
              <a:buFont typeface="+mj-lt"/>
              <a:buAutoNum type="arabicPeriod"/>
              <a:tabLst/>
              <a:defRPr/>
            </a:pPr>
            <a:r>
              <a:rPr lang="de-DE" dirty="0"/>
              <a:t>Schulbücher, existierende Plattformen (PIKAS,</a:t>
            </a:r>
            <a:r>
              <a:rPr lang="de-DE" baseline="0" dirty="0"/>
              <a:t> KIRA) reflektieren</a:t>
            </a:r>
          </a:p>
          <a:p>
            <a:pPr marL="685800" marR="0" lvl="1" indent="-228600" algn="l" defTabSz="457200" rtl="0" eaLnBrk="1" fontAlgn="auto" latinLnBrk="0" hangingPunct="1">
              <a:lnSpc>
                <a:spcPct val="100000"/>
              </a:lnSpc>
              <a:spcBef>
                <a:spcPts val="0"/>
              </a:spcBef>
              <a:spcAft>
                <a:spcPts val="800"/>
              </a:spcAft>
              <a:buClrTx/>
              <a:buSzTx/>
              <a:buFont typeface="+mj-lt"/>
              <a:buAutoNum type="arabicPeriod"/>
              <a:tabLst/>
              <a:defRPr/>
            </a:pPr>
            <a:r>
              <a:rPr lang="de-DE" sz="1200" b="0" dirty="0"/>
              <a:t>Aber auch beispielhaften Material zur Verfügung stellen (aber nicht</a:t>
            </a:r>
            <a:r>
              <a:rPr lang="de-DE" sz="1200" b="0" baseline="0" dirty="0"/>
              <a:t> im Sinne einer Materialdatenbank) Es geht ehr um Anregungen zur eigenen PLANUNG von Unterricht</a:t>
            </a:r>
          </a:p>
          <a:p>
            <a:pPr marL="0" marR="0" lvl="0" indent="0" algn="l" defTabSz="457200" rtl="0" eaLnBrk="1" fontAlgn="auto" latinLnBrk="0" hangingPunct="1">
              <a:lnSpc>
                <a:spcPct val="100000"/>
              </a:lnSpc>
              <a:spcBef>
                <a:spcPts val="0"/>
              </a:spcBef>
              <a:spcAft>
                <a:spcPts val="800"/>
              </a:spcAft>
              <a:buClrTx/>
              <a:buSzTx/>
              <a:buFontTx/>
              <a:buNone/>
              <a:tabLst/>
              <a:defRPr/>
            </a:pPr>
            <a:endParaRPr lang="de-DE" baseline="0" dirty="0"/>
          </a:p>
          <a:p>
            <a:pPr marL="0" marR="0" lvl="0" indent="0" algn="l" defTabSz="457200" rtl="0" eaLnBrk="1" fontAlgn="auto" latinLnBrk="0" hangingPunct="1">
              <a:lnSpc>
                <a:spcPct val="100000"/>
              </a:lnSpc>
              <a:spcBef>
                <a:spcPts val="0"/>
              </a:spcBef>
              <a:spcAft>
                <a:spcPts val="800"/>
              </a:spcAft>
              <a:buClrTx/>
              <a:buSzTx/>
              <a:buFontTx/>
              <a:buNone/>
              <a:tabLst/>
              <a:defRPr/>
            </a:pPr>
            <a:r>
              <a:rPr lang="de-DE" baseline="0" dirty="0"/>
              <a:t>-&gt; Verknüpfung von Grundlagen und Diagnosewissen (KIRA) und Umsetzungsideen für den Unterricht (PIK AS); konkrete „Beteiligung“ durch Reflexionsimpulse; Nutzung des digitalen Mediums; </a:t>
            </a:r>
          </a:p>
          <a:p>
            <a:pPr marL="0" marR="0" lvl="0" indent="0" algn="l" defTabSz="457200" rtl="0" eaLnBrk="1" fontAlgn="auto" latinLnBrk="0" hangingPunct="1">
              <a:lnSpc>
                <a:spcPct val="100000"/>
              </a:lnSpc>
              <a:spcBef>
                <a:spcPts val="0"/>
              </a:spcBef>
              <a:spcAft>
                <a:spcPts val="800"/>
              </a:spcAft>
              <a:buClrTx/>
              <a:buSzTx/>
              <a:buFontTx/>
              <a:buNone/>
              <a:tabLst/>
              <a:defRPr/>
            </a:pPr>
            <a:endParaRPr lang="de-DE" sz="1200" dirty="0"/>
          </a:p>
          <a:p>
            <a:endParaRPr lang="de-DE" dirty="0"/>
          </a:p>
        </p:txBody>
      </p:sp>
      <p:sp>
        <p:nvSpPr>
          <p:cNvPr id="4" name="Foliennummernplatzhalter 3"/>
          <p:cNvSpPr>
            <a:spLocks noGrp="1"/>
          </p:cNvSpPr>
          <p:nvPr>
            <p:ph type="sldNum" sz="quarter" idx="10"/>
          </p:nvPr>
        </p:nvSpPr>
        <p:spPr/>
        <p:txBody>
          <a:bodyPr/>
          <a:lstStyle/>
          <a:p>
            <a:fld id="{71501677-27D4-8640-A78A-5001A5FB853A}" type="slidenum">
              <a:rPr lang="de-DE" smtClean="0">
                <a:solidFill>
                  <a:prstClr val="black"/>
                </a:solidFill>
                <a:latin typeface="Calibri"/>
              </a:rPr>
              <a:pPr/>
              <a:t>6</a:t>
            </a:fld>
            <a:endParaRPr lang="de-DE">
              <a:solidFill>
                <a:prstClr val="black"/>
              </a:solidFill>
              <a:latin typeface="Calibri"/>
            </a:endParaRPr>
          </a:p>
        </p:txBody>
      </p:sp>
    </p:spTree>
    <p:extLst>
      <p:ext uri="{BB962C8B-B14F-4D97-AF65-F5344CB8AC3E}">
        <p14:creationId xmlns:p14="http://schemas.microsoft.com/office/powerpoint/2010/main" val="36613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Was waren die grundlegenden Leitideen zur Gestaltung; was hebt uns auch etwas von anderen Angeboten ab?!</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Übergeordnete Struktur der ganzen Seite und der Module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Schnelles „zurechtfinden“ ermöglichen; immer wissen „was erwartet mich, welche Infos kriege ich wo“</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Verbindung zentraler Inhalte und Themen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de-DE" baseline="0" dirty="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Auswahl der Inhalte und deren Ausgestaltung</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Zentrale Inhalte/ Themen werden beispielhaft repräsentiert – Hinweise </a:t>
            </a:r>
            <a:r>
              <a:rPr lang="de-DE" baseline="0" dirty="0" err="1"/>
              <a:t>zrur</a:t>
            </a:r>
            <a:r>
              <a:rPr lang="de-DE" baseline="0" dirty="0"/>
              <a:t> Übertragung auf verwandte/ weitere Themen/ Inhalte werden gegeben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„warum ist das für mich als Lehrkraft wichtig – warum sollte es mich interessieren – und wo wird es wichtig in meinem Unterricht“ – Aufgreifen zentraler authentischer „Mathelehrer-Probleme“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Was sind unsere Ansprüche an die Seite (fachliche Weiterbildung) und was ist in Bezug auf die Zielgruppe möglich und wirklich nötig; aber auch: welche Kompetenzen haben sie schon, die wir nutzen können (Methodenwissen aus anderen Fächern z.B.)</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de-DE" baseline="0" dirty="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Präsentation der Inhalte</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Fachsprachlich, wesentlich und nicht zu ausführlich</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Nutzung des in teilen auch interaktiven Mediums „Internet“ sowie Wechsel der Präsentationsform der Inhalte – „bei Interesse/ Laune halten“</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de-DE" baseline="0" dirty="0"/>
              <a:t>Selbstbetroffenheit erzeugen, selbst aktiv werden – und dabei eigenes „Wissen“ oder das neu angeeignete reflektieren und somit neue </a:t>
            </a:r>
            <a:r>
              <a:rPr lang="de-DE" baseline="0" dirty="0" err="1"/>
              <a:t>Ensichten</a:t>
            </a:r>
            <a:r>
              <a:rPr lang="de-DE" baseline="0" dirty="0"/>
              <a:t> festigen</a:t>
            </a:r>
          </a:p>
        </p:txBody>
      </p:sp>
      <p:sp>
        <p:nvSpPr>
          <p:cNvPr id="4" name="Foliennummernplatzhalter 3"/>
          <p:cNvSpPr>
            <a:spLocks noGrp="1"/>
          </p:cNvSpPr>
          <p:nvPr>
            <p:ph type="sldNum" sz="quarter" idx="10"/>
          </p:nvPr>
        </p:nvSpPr>
        <p:spPr/>
        <p:txBody>
          <a:bodyPr/>
          <a:lstStyle/>
          <a:p>
            <a:fld id="{71501677-27D4-8640-A78A-5001A5FB853A}" type="slidenum">
              <a:rPr lang="de-DE" smtClean="0">
                <a:solidFill>
                  <a:prstClr val="black"/>
                </a:solidFill>
                <a:latin typeface="Calibri"/>
              </a:rPr>
              <a:pPr/>
              <a:t>7</a:t>
            </a:fld>
            <a:endParaRPr lang="de-DE">
              <a:solidFill>
                <a:prstClr val="black"/>
              </a:solidFill>
              <a:latin typeface="Calibri"/>
            </a:endParaRPr>
          </a:p>
        </p:txBody>
      </p:sp>
    </p:spTree>
    <p:extLst>
      <p:ext uri="{BB962C8B-B14F-4D97-AF65-F5344CB8AC3E}">
        <p14:creationId xmlns:p14="http://schemas.microsoft.com/office/powerpoint/2010/main" val="74629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2500" y="685800"/>
            <a:ext cx="4953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455F955-69C7-FE46-B8E1-1ECAA3934831}"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107773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findet sich alles auf der Startseite – Ein</a:t>
            </a:r>
            <a:r>
              <a:rPr lang="de-DE" baseline="0" dirty="0"/>
              <a:t> erstes Zurechtfinden:</a:t>
            </a:r>
          </a:p>
          <a:p>
            <a:endParaRPr lang="de-DE" baseline="0" dirty="0"/>
          </a:p>
          <a:p>
            <a:pPr marL="171450" indent="-171450">
              <a:buFont typeface="Arial" charset="0"/>
              <a:buChar char="•"/>
            </a:pPr>
            <a:r>
              <a:rPr lang="de-DE" baseline="0" dirty="0"/>
              <a:t>Menüleiste – Auf welche übergeordneten Menüpunkte habe ich Zugriff</a:t>
            </a:r>
          </a:p>
          <a:p>
            <a:pPr marL="171450" indent="-171450">
              <a:buFont typeface="Arial" charset="0"/>
              <a:buChar char="•"/>
            </a:pPr>
            <a:r>
              <a:rPr lang="de-DE" baseline="0" dirty="0"/>
              <a:t>Einleitung – Intention der Seite „Was ist guter Mathematikunterricht“ – und wie gehen wir dieser Frage nach?</a:t>
            </a:r>
          </a:p>
          <a:p>
            <a:pPr marL="171450" indent="-171450">
              <a:buFont typeface="Arial" charset="0"/>
              <a:buChar char="•"/>
            </a:pPr>
            <a:r>
              <a:rPr lang="de-DE" baseline="0" dirty="0"/>
              <a:t>Suchfunktion</a:t>
            </a:r>
          </a:p>
          <a:p>
            <a:pPr marL="171450" indent="-171450">
              <a:buFont typeface="Arial" charset="0"/>
              <a:buChar char="•"/>
            </a:pPr>
            <a:r>
              <a:rPr lang="de-DE" baseline="0" dirty="0"/>
              <a:t>Anmelde- und Registrierbutton</a:t>
            </a:r>
          </a:p>
          <a:p>
            <a:pPr marL="628650" lvl="1" indent="-171450">
              <a:buFont typeface="Arial" charset="0"/>
              <a:buChar char="•"/>
            </a:pPr>
            <a:r>
              <a:rPr lang="de-DE" baseline="0" dirty="0"/>
              <a:t>Hier Infos zur “All in </a:t>
            </a:r>
            <a:r>
              <a:rPr lang="de-DE" baseline="0" dirty="0" err="1"/>
              <a:t>One</a:t>
            </a:r>
            <a:r>
              <a:rPr lang="de-DE" baseline="0" dirty="0"/>
              <a:t>- Registrierung (DZLM </a:t>
            </a:r>
            <a:r>
              <a:rPr lang="de-DE" baseline="0" dirty="0" err="1"/>
              <a:t>Microsite</a:t>
            </a:r>
            <a:r>
              <a:rPr lang="de-DE" baseline="0" dirty="0"/>
              <a:t>-Account)</a:t>
            </a:r>
          </a:p>
          <a:p>
            <a:pPr marL="171450" indent="-171450">
              <a:buFont typeface="Arial" charset="0"/>
              <a:buChar char="•"/>
            </a:pPr>
            <a:r>
              <a:rPr lang="de-DE" baseline="0" dirty="0" err="1"/>
              <a:t>Newsbox</a:t>
            </a:r>
            <a:r>
              <a:rPr lang="de-DE" baseline="0" dirty="0"/>
              <a:t> – aktuelle Information rund um das Projekt und die DZLM </a:t>
            </a:r>
            <a:r>
              <a:rPr lang="de-DE" baseline="0" dirty="0" err="1"/>
              <a:t>Microsites</a:t>
            </a:r>
            <a:endParaRPr lang="de-DE" baseline="0" dirty="0"/>
          </a:p>
          <a:p>
            <a:pPr marL="628650" lvl="1" indent="-171450">
              <a:buFont typeface="Arial" charset="0"/>
              <a:buChar char="•"/>
            </a:pPr>
            <a:endParaRPr lang="de-DE" baseline="0" dirty="0"/>
          </a:p>
        </p:txBody>
      </p:sp>
      <p:sp>
        <p:nvSpPr>
          <p:cNvPr id="4" name="Foliennummernplatzhalter 3"/>
          <p:cNvSpPr>
            <a:spLocks noGrp="1"/>
          </p:cNvSpPr>
          <p:nvPr>
            <p:ph type="sldNum" sz="quarter" idx="10"/>
          </p:nvPr>
        </p:nvSpPr>
        <p:spPr/>
        <p:txBody>
          <a:bodyPr/>
          <a:lstStyle/>
          <a:p>
            <a:fld id="{91B4E113-1D07-344E-B452-F22A9C94A210}" type="slidenum">
              <a:rPr lang="de-DE" smtClean="0"/>
              <a:t>10</a:t>
            </a:fld>
            <a:endParaRPr lang="de-DE"/>
          </a:p>
        </p:txBody>
      </p:sp>
    </p:spTree>
    <p:extLst>
      <p:ext uri="{BB962C8B-B14F-4D97-AF65-F5344CB8AC3E}">
        <p14:creationId xmlns:p14="http://schemas.microsoft.com/office/powerpoint/2010/main" val="151000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Zoom auf den Auswahlbereich </a:t>
            </a:r>
          </a:p>
          <a:p>
            <a:r>
              <a:rPr lang="de-DE" dirty="0"/>
              <a:t>-&gt;</a:t>
            </a:r>
            <a:r>
              <a:rPr lang="de-DE" baseline="0" dirty="0"/>
              <a:t> Die Grundstruktur der Seite: Selbstlernmodule in unterschiedlichen </a:t>
            </a:r>
            <a:r>
              <a:rPr lang="de-DE" baseline="0" dirty="0" err="1"/>
              <a:t>bereichen</a:t>
            </a:r>
            <a:r>
              <a:rPr lang="de-DE" baseline="0" dirty="0"/>
              <a:t>/Kategorien</a:t>
            </a:r>
            <a:endParaRPr lang="de-DE" dirty="0"/>
          </a:p>
        </p:txBody>
      </p:sp>
      <p:sp>
        <p:nvSpPr>
          <p:cNvPr id="4" name="Foliennummernplatzhalter 3"/>
          <p:cNvSpPr>
            <a:spLocks noGrp="1"/>
          </p:cNvSpPr>
          <p:nvPr>
            <p:ph type="sldNum" sz="quarter" idx="10"/>
          </p:nvPr>
        </p:nvSpPr>
        <p:spPr/>
        <p:txBody>
          <a:bodyPr/>
          <a:lstStyle/>
          <a:p>
            <a:fld id="{91B4E113-1D07-344E-B452-F22A9C94A210}" type="slidenum">
              <a:rPr lang="de-DE" smtClean="0"/>
              <a:t>11</a:t>
            </a:fld>
            <a:endParaRPr lang="de-DE"/>
          </a:p>
        </p:txBody>
      </p:sp>
    </p:spTree>
    <p:extLst>
      <p:ext uri="{BB962C8B-B14F-4D97-AF65-F5344CB8AC3E}">
        <p14:creationId xmlns:p14="http://schemas.microsoft.com/office/powerpoint/2010/main" val="16312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CB36171-0573-F24B-B502-D13FC3F1BD7F}" type="datetimeFigureOut">
              <a:rPr lang="de-DE" smtClean="0"/>
              <a:t>24.04.18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707557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B36171-0573-F24B-B502-D13FC3F1BD7F}" type="datetimeFigureOut">
              <a:rPr lang="de-DE" smtClean="0"/>
              <a:t>24.04.18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95354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B36171-0573-F24B-B502-D13FC3F1BD7F}" type="datetimeFigureOut">
              <a:rPr lang="de-DE" smtClean="0"/>
              <a:t>24.04.18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625201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ZLM_Titelfolie">
    <p:spTree>
      <p:nvGrpSpPr>
        <p:cNvPr id="1" name=""/>
        <p:cNvGrpSpPr/>
        <p:nvPr/>
      </p:nvGrpSpPr>
      <p:grpSpPr>
        <a:xfrm>
          <a:off x="0" y="0"/>
          <a:ext cx="0" cy="0"/>
          <a:chOff x="0" y="0"/>
          <a:chExt cx="0" cy="0"/>
        </a:xfrm>
      </p:grpSpPr>
      <p:sp>
        <p:nvSpPr>
          <p:cNvPr id="12" name="Rectangle 19"/>
          <p:cNvSpPr>
            <a:spLocks noChangeArrowheads="1"/>
          </p:cNvSpPr>
          <p:nvPr userDrawn="1"/>
        </p:nvSpPr>
        <p:spPr bwMode="auto">
          <a:xfrm>
            <a:off x="0" y="6525344"/>
            <a:ext cx="9906000" cy="338792"/>
          </a:xfrm>
          <a:prstGeom prst="rect">
            <a:avLst/>
          </a:prstGeom>
          <a:solidFill>
            <a:srgbClr val="327A86"/>
          </a:solidFill>
          <a:ln w="9525">
            <a:noFill/>
            <a:miter lim="800000"/>
            <a:headEnd/>
            <a:tailEnd/>
          </a:ln>
        </p:spPr>
        <p:txBody>
          <a:bodyPr wrap="none" anchor="ctr">
            <a:prstTxWarp prst="textNoShape">
              <a:avLst/>
            </a:prstTxWarp>
          </a:bodyPr>
          <a:lstStyle/>
          <a:p>
            <a:endParaRPr lang="de-DE" sz="1800" dirty="0"/>
          </a:p>
        </p:txBody>
      </p:sp>
      <p:sp>
        <p:nvSpPr>
          <p:cNvPr id="18" name="Rectangle 17"/>
          <p:cNvSpPr>
            <a:spLocks noChangeArrowheads="1"/>
          </p:cNvSpPr>
          <p:nvPr userDrawn="1"/>
        </p:nvSpPr>
        <p:spPr bwMode="auto">
          <a:xfrm>
            <a:off x="0" y="0"/>
            <a:ext cx="9906000" cy="209718"/>
          </a:xfrm>
          <a:prstGeom prst="rect">
            <a:avLst/>
          </a:prstGeom>
          <a:solidFill>
            <a:srgbClr val="327A86"/>
          </a:solidFill>
          <a:ln w="9525">
            <a:noFill/>
            <a:miter lim="800000"/>
            <a:headEnd/>
            <a:tailEnd/>
          </a:ln>
        </p:spPr>
        <p:txBody>
          <a:bodyPr wrap="none" anchor="ctr">
            <a:prstTxWarp prst="textNoShape">
              <a:avLst/>
            </a:prstTxWarp>
          </a:bodyPr>
          <a:lstStyle/>
          <a:p>
            <a:endParaRPr lang="de-DE" sz="1800"/>
          </a:p>
        </p:txBody>
      </p:sp>
      <p:sp>
        <p:nvSpPr>
          <p:cNvPr id="23" name="Bildplatzhalter 22"/>
          <p:cNvSpPr>
            <a:spLocks noGrp="1"/>
          </p:cNvSpPr>
          <p:nvPr>
            <p:ph type="pic" sz="quarter" idx="10"/>
          </p:nvPr>
        </p:nvSpPr>
        <p:spPr>
          <a:xfrm>
            <a:off x="0" y="1173337"/>
            <a:ext cx="7670271" cy="1727200"/>
          </a:xfrm>
          <a:solidFill>
            <a:schemeClr val="bg2">
              <a:lumMod val="40000"/>
              <a:lumOff val="60000"/>
            </a:schemeClr>
          </a:solidFill>
        </p:spPr>
        <p:txBody>
          <a:bodyPr anchor="b"/>
          <a:lstStyle>
            <a:lvl1pPr algn="ctr">
              <a:buNone/>
              <a:defRPr sz="1200">
                <a:solidFill>
                  <a:schemeClr val="bg2"/>
                </a:solidFill>
              </a:defRPr>
            </a:lvl1pPr>
          </a:lstStyle>
          <a:p>
            <a:r>
              <a:rPr lang="de-DE"/>
              <a:t>Bild auf Platzhalter ziehen oder durch Klicken auf Symbol hinzufügen</a:t>
            </a:r>
            <a:endParaRPr lang="de-DE" dirty="0"/>
          </a:p>
        </p:txBody>
      </p:sp>
      <p:sp>
        <p:nvSpPr>
          <p:cNvPr id="3074" name="Rectangle 2"/>
          <p:cNvSpPr>
            <a:spLocks noGrp="1" noChangeArrowheads="1"/>
          </p:cNvSpPr>
          <p:nvPr>
            <p:ph type="ctrTitle" hasCustomPrompt="1"/>
          </p:nvPr>
        </p:nvSpPr>
        <p:spPr>
          <a:xfrm>
            <a:off x="667359" y="3124200"/>
            <a:ext cx="8420100" cy="1143000"/>
          </a:xfrm>
          <a:prstGeom prst="rect">
            <a:avLst/>
          </a:prstGeom>
        </p:spPr>
        <p:txBody>
          <a:bodyPr tIns="108000" bIns="108000"/>
          <a:lstStyle>
            <a:lvl1pPr marL="0" indent="0">
              <a:defRPr/>
            </a:lvl1pPr>
          </a:lstStyle>
          <a:p>
            <a:r>
              <a:rPr lang="de-DE" dirty="0"/>
              <a:t>Mastertitelformat bearbeiten </a:t>
            </a:r>
          </a:p>
        </p:txBody>
      </p:sp>
      <p:sp>
        <p:nvSpPr>
          <p:cNvPr id="3075" name="Rectangle 3"/>
          <p:cNvSpPr>
            <a:spLocks noGrp="1" noChangeArrowheads="1"/>
          </p:cNvSpPr>
          <p:nvPr>
            <p:ph type="subTitle" idx="1"/>
          </p:nvPr>
        </p:nvSpPr>
        <p:spPr>
          <a:xfrm>
            <a:off x="671095" y="4556720"/>
            <a:ext cx="6934200" cy="1392560"/>
          </a:xfrm>
        </p:spPr>
        <p:txBody>
          <a:bodyPr lIns="108000" tIns="108000" bIns="108000"/>
          <a:lstStyle>
            <a:lvl1pPr marL="0" indent="0">
              <a:buFontTx/>
              <a:buNone/>
              <a:defRPr/>
            </a:lvl1pPr>
          </a:lstStyle>
          <a:p>
            <a:r>
              <a:rPr lang="de-DE"/>
              <a:t>Master-Untertitelformat bearbeiten</a:t>
            </a:r>
            <a:endParaRPr lang="de-DE" dirty="0"/>
          </a:p>
        </p:txBody>
      </p:sp>
      <p:sp>
        <p:nvSpPr>
          <p:cNvPr id="14" name="Rechteck 13"/>
          <p:cNvSpPr/>
          <p:nvPr userDrawn="1"/>
        </p:nvSpPr>
        <p:spPr bwMode="auto">
          <a:xfrm>
            <a:off x="7842251" y="1173510"/>
            <a:ext cx="1887300" cy="1728000"/>
          </a:xfrm>
          <a:prstGeom prst="rect">
            <a:avLst/>
          </a:prstGeom>
          <a:solidFill>
            <a:srgbClr val="CBB9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13" name="Gerade Verbindung 12"/>
          <p:cNvCxnSpPr/>
          <p:nvPr userDrawn="1"/>
        </p:nvCxnSpPr>
        <p:spPr bwMode="auto">
          <a:xfrm>
            <a:off x="0" y="4437112"/>
            <a:ext cx="9906000" cy="0"/>
          </a:xfrm>
          <a:prstGeom prst="line">
            <a:avLst/>
          </a:prstGeom>
          <a:solidFill>
            <a:schemeClr val="accent1"/>
          </a:solidFill>
          <a:ln w="9525" cap="flat" cmpd="sng" algn="ctr">
            <a:solidFill>
              <a:srgbClr val="327A86"/>
            </a:solidFill>
            <a:prstDash val="solid"/>
            <a:round/>
            <a:headEnd type="none" w="med" len="med"/>
            <a:tailEnd type="none" w="med" len="med"/>
          </a:ln>
          <a:effectLst/>
        </p:spPr>
      </p:cxn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536" b="28840"/>
          <a:stretch/>
        </p:blipFill>
        <p:spPr bwMode="auto">
          <a:xfrm>
            <a:off x="402401" y="548681"/>
            <a:ext cx="4618259" cy="512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Bild 11" descr="DTS_Label_3C_n_D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97416" y="432048"/>
            <a:ext cx="750421" cy="692696"/>
          </a:xfrm>
          <a:prstGeom prst="rect">
            <a:avLst/>
          </a:prstGeom>
        </p:spPr>
      </p:pic>
      <p:sp>
        <p:nvSpPr>
          <p:cNvPr id="16" name="Rectangle 9"/>
          <p:cNvSpPr txBox="1">
            <a:spLocks noChangeArrowheads="1"/>
          </p:cNvSpPr>
          <p:nvPr userDrawn="1"/>
        </p:nvSpPr>
        <p:spPr bwMode="auto">
          <a:xfrm>
            <a:off x="676282" y="6573073"/>
            <a:ext cx="5865260" cy="216024"/>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marL="0" indent="0"/>
            <a:r>
              <a:rPr lang="de-DE" sz="1000" dirty="0"/>
              <a:t>Preisverleihung primakom </a:t>
            </a:r>
            <a:r>
              <a:rPr lang="de-DE" sz="1000" baseline="0" dirty="0"/>
              <a:t>| 22.08.2016</a:t>
            </a:r>
            <a:endParaRPr lang="de-DE" sz="1000" dirty="0"/>
          </a:p>
        </p:txBody>
      </p:sp>
    </p:spTree>
    <p:extLst>
      <p:ext uri="{BB962C8B-B14F-4D97-AF65-F5344CB8AC3E}">
        <p14:creationId xmlns:p14="http://schemas.microsoft.com/office/powerpoint/2010/main" val="1513760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ZLM_Titelfolie">
    <p:spTree>
      <p:nvGrpSpPr>
        <p:cNvPr id="1" name=""/>
        <p:cNvGrpSpPr/>
        <p:nvPr/>
      </p:nvGrpSpPr>
      <p:grpSpPr>
        <a:xfrm>
          <a:off x="0" y="0"/>
          <a:ext cx="0" cy="0"/>
          <a:chOff x="0" y="0"/>
          <a:chExt cx="0" cy="0"/>
        </a:xfrm>
      </p:grpSpPr>
      <p:sp>
        <p:nvSpPr>
          <p:cNvPr id="12" name="Rectangle 19"/>
          <p:cNvSpPr>
            <a:spLocks noChangeArrowheads="1"/>
          </p:cNvSpPr>
          <p:nvPr userDrawn="1"/>
        </p:nvSpPr>
        <p:spPr bwMode="auto">
          <a:xfrm>
            <a:off x="0" y="6525344"/>
            <a:ext cx="9906000" cy="338792"/>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dirty="0">
              <a:solidFill>
                <a:prstClr val="black"/>
              </a:solidFill>
            </a:endParaRPr>
          </a:p>
        </p:txBody>
      </p:sp>
      <p:sp>
        <p:nvSpPr>
          <p:cNvPr id="18" name="Rectangle 17"/>
          <p:cNvSpPr>
            <a:spLocks noChangeArrowheads="1"/>
          </p:cNvSpPr>
          <p:nvPr userDrawn="1"/>
        </p:nvSpPr>
        <p:spPr bwMode="auto">
          <a:xfrm>
            <a:off x="0" y="0"/>
            <a:ext cx="9906000" cy="209718"/>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a:solidFill>
                <a:prstClr val="black"/>
              </a:solidFill>
            </a:endParaRPr>
          </a:p>
        </p:txBody>
      </p:sp>
      <p:sp>
        <p:nvSpPr>
          <p:cNvPr id="23" name="Bildplatzhalter 22"/>
          <p:cNvSpPr>
            <a:spLocks noGrp="1"/>
          </p:cNvSpPr>
          <p:nvPr>
            <p:ph type="pic" sz="quarter" idx="10"/>
          </p:nvPr>
        </p:nvSpPr>
        <p:spPr>
          <a:xfrm>
            <a:off x="0" y="1173337"/>
            <a:ext cx="7670271" cy="1727200"/>
          </a:xfrm>
          <a:solidFill>
            <a:schemeClr val="bg2">
              <a:lumMod val="40000"/>
              <a:lumOff val="60000"/>
            </a:schemeClr>
          </a:solidFill>
        </p:spPr>
        <p:txBody>
          <a:bodyPr anchor="b"/>
          <a:lstStyle>
            <a:lvl1pPr algn="ctr">
              <a:buNone/>
              <a:defRPr sz="1200">
                <a:solidFill>
                  <a:schemeClr val="bg2"/>
                </a:solidFill>
              </a:defRPr>
            </a:lvl1pPr>
          </a:lstStyle>
          <a:p>
            <a:r>
              <a:rPr lang="de-DE"/>
              <a:t>Bild auf Platzhalter ziehen oder durch Klicken auf Symbol hinzufügen</a:t>
            </a:r>
            <a:endParaRPr lang="de-DE" dirty="0"/>
          </a:p>
        </p:txBody>
      </p:sp>
      <p:sp>
        <p:nvSpPr>
          <p:cNvPr id="3074" name="Rectangle 2"/>
          <p:cNvSpPr>
            <a:spLocks noGrp="1" noChangeArrowheads="1"/>
          </p:cNvSpPr>
          <p:nvPr>
            <p:ph type="ctrTitle" hasCustomPrompt="1"/>
          </p:nvPr>
        </p:nvSpPr>
        <p:spPr>
          <a:xfrm>
            <a:off x="667359" y="3124200"/>
            <a:ext cx="8420100" cy="1143000"/>
          </a:xfrm>
          <a:prstGeom prst="rect">
            <a:avLst/>
          </a:prstGeom>
        </p:spPr>
        <p:txBody>
          <a:bodyPr tIns="108000" bIns="108000"/>
          <a:lstStyle>
            <a:lvl1pPr marL="0" indent="0">
              <a:defRPr/>
            </a:lvl1pPr>
          </a:lstStyle>
          <a:p>
            <a:r>
              <a:rPr lang="de-DE" dirty="0"/>
              <a:t>Mastertitelformat bearbeiten </a:t>
            </a:r>
          </a:p>
        </p:txBody>
      </p:sp>
      <p:sp>
        <p:nvSpPr>
          <p:cNvPr id="3075" name="Rectangle 3"/>
          <p:cNvSpPr>
            <a:spLocks noGrp="1" noChangeArrowheads="1"/>
          </p:cNvSpPr>
          <p:nvPr>
            <p:ph type="subTitle" idx="1"/>
          </p:nvPr>
        </p:nvSpPr>
        <p:spPr>
          <a:xfrm>
            <a:off x="671095" y="4556720"/>
            <a:ext cx="6934200" cy="1392560"/>
          </a:xfrm>
        </p:spPr>
        <p:txBody>
          <a:bodyPr lIns="108000" tIns="108000" bIns="108000"/>
          <a:lstStyle>
            <a:lvl1pPr marL="0" indent="0">
              <a:buFontTx/>
              <a:buNone/>
              <a:defRPr/>
            </a:lvl1pPr>
          </a:lstStyle>
          <a:p>
            <a:r>
              <a:rPr lang="de-DE"/>
              <a:t>Master-Untertitelformat bearbeiten</a:t>
            </a:r>
            <a:endParaRPr lang="de-DE" dirty="0"/>
          </a:p>
        </p:txBody>
      </p:sp>
      <p:sp>
        <p:nvSpPr>
          <p:cNvPr id="14" name="Rechteck 13"/>
          <p:cNvSpPr/>
          <p:nvPr userDrawn="1"/>
        </p:nvSpPr>
        <p:spPr bwMode="auto">
          <a:xfrm>
            <a:off x="7842251" y="1173510"/>
            <a:ext cx="1887300" cy="1728000"/>
          </a:xfrm>
          <a:prstGeom prst="rect">
            <a:avLst/>
          </a:prstGeom>
          <a:solidFill>
            <a:srgbClr val="CBB98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solidFill>
                <a:prstClr val="black"/>
              </a:solidFill>
            </a:endParaRPr>
          </a:p>
        </p:txBody>
      </p:sp>
      <p:cxnSp>
        <p:nvCxnSpPr>
          <p:cNvPr id="13" name="Gerade Verbindung 12"/>
          <p:cNvCxnSpPr/>
          <p:nvPr userDrawn="1"/>
        </p:nvCxnSpPr>
        <p:spPr bwMode="auto">
          <a:xfrm>
            <a:off x="0" y="4437112"/>
            <a:ext cx="9906000" cy="0"/>
          </a:xfrm>
          <a:prstGeom prst="line">
            <a:avLst/>
          </a:prstGeom>
          <a:solidFill>
            <a:schemeClr val="accent1"/>
          </a:solidFill>
          <a:ln w="9525" cap="flat" cmpd="sng" algn="ctr">
            <a:solidFill>
              <a:srgbClr val="327A86"/>
            </a:solidFill>
            <a:prstDash val="solid"/>
            <a:round/>
            <a:headEnd type="none" w="med" len="med"/>
            <a:tailEnd type="none" w="med" len="med"/>
          </a:ln>
          <a:effectLst/>
        </p:spPr>
      </p:cxn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536" b="28840"/>
          <a:stretch/>
        </p:blipFill>
        <p:spPr bwMode="auto">
          <a:xfrm>
            <a:off x="402401" y="548681"/>
            <a:ext cx="4618259" cy="512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Bild 11" descr="DTS_Label_3C_n_D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97416" y="432048"/>
            <a:ext cx="750421" cy="692696"/>
          </a:xfrm>
          <a:prstGeom prst="rect">
            <a:avLst/>
          </a:prstGeom>
        </p:spPr>
      </p:pic>
      <p:sp>
        <p:nvSpPr>
          <p:cNvPr id="16" name="Rectangle 9">
            <a:extLst>
              <a:ext uri="{FF2B5EF4-FFF2-40B4-BE49-F238E27FC236}">
                <a16:creationId xmlns:a16="http://schemas.microsoft.com/office/drawing/2014/main" id="{BE5D7580-8FA3-F942-9D5C-0C36C95B59C3}"/>
              </a:ext>
            </a:extLst>
          </p:cNvPr>
          <p:cNvSpPr txBox="1">
            <a:spLocks noChangeArrowheads="1"/>
          </p:cNvSpPr>
          <p:nvPr userDrawn="1"/>
        </p:nvSpPr>
        <p:spPr bwMode="auto">
          <a:xfrm>
            <a:off x="676282" y="6600137"/>
            <a:ext cx="2403802" cy="188959"/>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000" dirty="0">
                <a:solidFill>
                  <a:prstClr val="white"/>
                </a:solidFill>
              </a:rPr>
              <a:t>primakom | Februar 2018</a:t>
            </a:r>
          </a:p>
        </p:txBody>
      </p:sp>
      <p:sp>
        <p:nvSpPr>
          <p:cNvPr id="19" name="Rectangle 9">
            <a:extLst>
              <a:ext uri="{FF2B5EF4-FFF2-40B4-BE49-F238E27FC236}">
                <a16:creationId xmlns:a16="http://schemas.microsoft.com/office/drawing/2014/main" id="{2C57121D-127C-2045-81C8-2667EFFD1D64}"/>
              </a:ext>
            </a:extLst>
          </p:cNvPr>
          <p:cNvSpPr txBox="1">
            <a:spLocks noChangeArrowheads="1"/>
          </p:cNvSpPr>
          <p:nvPr userDrawn="1"/>
        </p:nvSpPr>
        <p:spPr bwMode="auto">
          <a:xfrm>
            <a:off x="4277735" y="6592798"/>
            <a:ext cx="2403802" cy="188959"/>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000" dirty="0" err="1">
                <a:solidFill>
                  <a:prstClr val="white"/>
                </a:solidFill>
              </a:rPr>
              <a:t>primakom.dzlm.de</a:t>
            </a:r>
            <a:endParaRPr lang="de-DE" sz="1000" dirty="0">
              <a:solidFill>
                <a:prstClr val="white"/>
              </a:solidFill>
            </a:endParaRPr>
          </a:p>
        </p:txBody>
      </p:sp>
    </p:spTree>
    <p:extLst>
      <p:ext uri="{BB962C8B-B14F-4D97-AF65-F5344CB8AC3E}">
        <p14:creationId xmlns:p14="http://schemas.microsoft.com/office/powerpoint/2010/main" val="7309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Überschrift_Grafik">
    <p:spTree>
      <p:nvGrpSpPr>
        <p:cNvPr id="1" name=""/>
        <p:cNvGrpSpPr/>
        <p:nvPr/>
      </p:nvGrpSpPr>
      <p:grpSpPr>
        <a:xfrm>
          <a:off x="0" y="0"/>
          <a:ext cx="0" cy="0"/>
          <a:chOff x="0" y="0"/>
          <a:chExt cx="0" cy="0"/>
        </a:xfrm>
      </p:grpSpPr>
      <p:sp>
        <p:nvSpPr>
          <p:cNvPr id="9" name="Titelplatzhalter 2"/>
          <p:cNvSpPr>
            <a:spLocks noGrp="1"/>
          </p:cNvSpPr>
          <p:nvPr>
            <p:ph type="title"/>
          </p:nvPr>
        </p:nvSpPr>
        <p:spPr>
          <a:xfrm>
            <a:off x="672035" y="284468"/>
            <a:ext cx="8543925" cy="490861"/>
          </a:xfrm>
          <a:prstGeom prst="rect">
            <a:avLst/>
          </a:prstGeom>
        </p:spPr>
        <p:txBody>
          <a:bodyPr vert="horz" lIns="91440" tIns="45720" rIns="91440" bIns="45720" rtlCol="0" anchor="ctr">
            <a:normAutofit/>
          </a:bodyPr>
          <a:lstStyle/>
          <a:p>
            <a:r>
              <a:rPr lang="de-DE"/>
              <a:t>Mastertitelformat bearbeiten</a:t>
            </a:r>
            <a:endParaRPr lang="de-DE" dirty="0"/>
          </a:p>
        </p:txBody>
      </p:sp>
      <p:sp>
        <p:nvSpPr>
          <p:cNvPr id="4" name="Textplatzhalter 3"/>
          <p:cNvSpPr>
            <a:spLocks noGrp="1"/>
          </p:cNvSpPr>
          <p:nvPr>
            <p:ph type="body" sz="quarter" idx="10"/>
          </p:nvPr>
        </p:nvSpPr>
        <p:spPr>
          <a:xfrm>
            <a:off x="676282" y="10718"/>
            <a:ext cx="3964684" cy="249931"/>
          </a:xfrm>
        </p:spPr>
        <p:txBody>
          <a:bodyPr lIns="108000" anchor="t" anchorCtr="0"/>
          <a:lstStyle>
            <a:lvl1pPr marL="0" indent="0">
              <a:buNone/>
              <a:defRPr sz="1000">
                <a:solidFill>
                  <a:srgbClr val="FFFFFF"/>
                </a:solidFill>
              </a:defRPr>
            </a:lvl1pPr>
          </a:lstStyle>
          <a:p>
            <a:pPr lvl="0"/>
            <a:r>
              <a:rPr lang="de-DE"/>
              <a:t>Mastertextformat bearbeiten</a:t>
            </a:r>
          </a:p>
        </p:txBody>
      </p:sp>
    </p:spTree>
    <p:extLst>
      <p:ext uri="{BB962C8B-B14F-4D97-AF65-F5344CB8AC3E}">
        <p14:creationId xmlns:p14="http://schemas.microsoft.com/office/powerpoint/2010/main" val="488544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9" name="Titelplatzhalter 2"/>
          <p:cNvSpPr>
            <a:spLocks noGrp="1"/>
          </p:cNvSpPr>
          <p:nvPr>
            <p:ph type="title"/>
          </p:nvPr>
        </p:nvSpPr>
        <p:spPr>
          <a:xfrm>
            <a:off x="672035" y="284468"/>
            <a:ext cx="8543925" cy="490861"/>
          </a:xfrm>
          <a:prstGeom prst="rect">
            <a:avLst/>
          </a:prstGeom>
        </p:spPr>
        <p:txBody>
          <a:bodyPr vert="horz" lIns="91440" tIns="45720" rIns="91440" bIns="45720" rtlCol="0" anchor="ctr">
            <a:normAutofit/>
          </a:bodyPr>
          <a:lstStyle/>
          <a:p>
            <a:r>
              <a:rPr lang="de-DE"/>
              <a:t>Mastertitelformat bearbeiten</a:t>
            </a:r>
            <a:endParaRPr lang="de-DE" dirty="0"/>
          </a:p>
        </p:txBody>
      </p:sp>
      <p:sp>
        <p:nvSpPr>
          <p:cNvPr id="7" name="Textplatzhalter 6"/>
          <p:cNvSpPr>
            <a:spLocks noGrp="1"/>
          </p:cNvSpPr>
          <p:nvPr>
            <p:ph type="body" sz="quarter" idx="11"/>
          </p:nvPr>
        </p:nvSpPr>
        <p:spPr>
          <a:xfrm>
            <a:off x="742546" y="1387574"/>
            <a:ext cx="8500931" cy="4032250"/>
          </a:xfrm>
        </p:spPr>
        <p:txBody>
          <a:bodyPr/>
          <a:lstStyle>
            <a:lvl1pPr marL="456300" indent="-457200">
              <a:buClrTx/>
              <a:buFont typeface="+mj-lt"/>
              <a:buAutoNum type="arabicPeriod"/>
              <a:defRPr>
                <a:solidFill>
                  <a:schemeClr val="accent6">
                    <a:lumMod val="75000"/>
                  </a:schemeClr>
                </a:solidFill>
              </a:defRPr>
            </a:lvl1pPr>
            <a:lvl2pPr marL="800100" indent="-3429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de-DE"/>
              <a:t>Mastertextformat bearbeiten</a:t>
            </a:r>
          </a:p>
        </p:txBody>
      </p:sp>
    </p:spTree>
    <p:extLst>
      <p:ext uri="{BB962C8B-B14F-4D97-AF65-F5344CB8AC3E}">
        <p14:creationId xmlns:p14="http://schemas.microsoft.com/office/powerpoint/2010/main" val="1194405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Überschrift_Text">
    <p:spTree>
      <p:nvGrpSpPr>
        <p:cNvPr id="1" name=""/>
        <p:cNvGrpSpPr/>
        <p:nvPr/>
      </p:nvGrpSpPr>
      <p:grpSpPr>
        <a:xfrm>
          <a:off x="0" y="0"/>
          <a:ext cx="0" cy="0"/>
          <a:chOff x="0" y="0"/>
          <a:chExt cx="0" cy="0"/>
        </a:xfrm>
      </p:grpSpPr>
      <p:sp>
        <p:nvSpPr>
          <p:cNvPr id="9" name="Titelplatzhalter 2"/>
          <p:cNvSpPr>
            <a:spLocks noGrp="1"/>
          </p:cNvSpPr>
          <p:nvPr>
            <p:ph type="title"/>
          </p:nvPr>
        </p:nvSpPr>
        <p:spPr>
          <a:xfrm>
            <a:off x="676899" y="284468"/>
            <a:ext cx="8543925" cy="490861"/>
          </a:xfrm>
          <a:prstGeom prst="rect">
            <a:avLst/>
          </a:prstGeom>
        </p:spPr>
        <p:txBody>
          <a:bodyPr vert="horz" lIns="91440" tIns="45720" rIns="91440" bIns="45720" rtlCol="0" anchor="ctr">
            <a:normAutofit/>
          </a:bodyPr>
          <a:lstStyle/>
          <a:p>
            <a:r>
              <a:rPr lang="de-DE"/>
              <a:t>Mastertitelformat bearbeiten</a:t>
            </a:r>
            <a:endParaRPr lang="de-DE" dirty="0"/>
          </a:p>
        </p:txBody>
      </p:sp>
      <p:sp>
        <p:nvSpPr>
          <p:cNvPr id="14" name="Rectangle 8"/>
          <p:cNvSpPr>
            <a:spLocks noGrp="1" noChangeArrowheads="1"/>
          </p:cNvSpPr>
          <p:nvPr>
            <p:ph idx="1"/>
          </p:nvPr>
        </p:nvSpPr>
        <p:spPr bwMode="auto">
          <a:xfrm>
            <a:off x="671418" y="1637506"/>
            <a:ext cx="8543925" cy="4095750"/>
          </a:xfrm>
          <a:prstGeom prst="rect">
            <a:avLst/>
          </a:prstGeom>
          <a:noFill/>
          <a:ln w="9525">
            <a:noFill/>
            <a:miter lim="800000"/>
            <a:headEnd/>
            <a:tailEnd/>
          </a:ln>
        </p:spPr>
        <p:txBody>
          <a:bodyPr vert="horz" wrap="square" lIns="108000" tIns="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3"/>
          <p:cNvSpPr>
            <a:spLocks noGrp="1"/>
          </p:cNvSpPr>
          <p:nvPr>
            <p:ph type="body" sz="quarter" idx="10"/>
          </p:nvPr>
        </p:nvSpPr>
        <p:spPr>
          <a:xfrm>
            <a:off x="676981" y="10717"/>
            <a:ext cx="3183898" cy="249932"/>
          </a:xfrm>
        </p:spPr>
        <p:txBody>
          <a:bodyPr lIns="108000"/>
          <a:lstStyle>
            <a:lvl1pPr marL="0" indent="0">
              <a:buNone/>
              <a:defRPr sz="1000">
                <a:solidFill>
                  <a:srgbClr val="FFFFFF"/>
                </a:solidFill>
              </a:defRPr>
            </a:lvl1pPr>
          </a:lstStyle>
          <a:p>
            <a:pPr lvl="0"/>
            <a:r>
              <a:rPr lang="de-DE"/>
              <a:t>Mastertextformat bearbeiten</a:t>
            </a:r>
          </a:p>
        </p:txBody>
      </p:sp>
    </p:spTree>
    <p:extLst>
      <p:ext uri="{BB962C8B-B14F-4D97-AF65-F5344CB8AC3E}">
        <p14:creationId xmlns:p14="http://schemas.microsoft.com/office/powerpoint/2010/main" val="873646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Überschrift_ZwischenÜ">
    <p:spTree>
      <p:nvGrpSpPr>
        <p:cNvPr id="1" name=""/>
        <p:cNvGrpSpPr/>
        <p:nvPr/>
      </p:nvGrpSpPr>
      <p:grpSpPr>
        <a:xfrm>
          <a:off x="0" y="0"/>
          <a:ext cx="0" cy="0"/>
          <a:chOff x="0" y="0"/>
          <a:chExt cx="0" cy="0"/>
        </a:xfrm>
      </p:grpSpPr>
      <p:sp>
        <p:nvSpPr>
          <p:cNvPr id="12" name="Inhaltsplatzhalter 2"/>
          <p:cNvSpPr>
            <a:spLocks noGrp="1"/>
          </p:cNvSpPr>
          <p:nvPr>
            <p:ph idx="17" hasCustomPrompt="1"/>
          </p:nvPr>
        </p:nvSpPr>
        <p:spPr>
          <a:xfrm>
            <a:off x="676282" y="1196752"/>
            <a:ext cx="8420100" cy="446768"/>
          </a:xfrm>
        </p:spPr>
        <p:txBody>
          <a:bodyPr lIns="108000"/>
          <a:lstStyle>
            <a:lvl1pPr marL="0" indent="0">
              <a:spcAft>
                <a:spcPts val="1200"/>
              </a:spcAft>
              <a:buClr>
                <a:srgbClr val="CBB98A"/>
              </a:buClr>
              <a:buNone/>
              <a:defRPr/>
            </a:lvl1pPr>
            <a:lvl2pPr>
              <a:spcAft>
                <a:spcPts val="1200"/>
              </a:spcAft>
              <a:buClr>
                <a:srgbClr val="CBB98A"/>
              </a:buClr>
              <a:defRPr/>
            </a:lvl2pPr>
            <a:lvl3pPr>
              <a:spcAft>
                <a:spcPts val="1200"/>
              </a:spcAft>
              <a:buClr>
                <a:srgbClr val="CBB98A"/>
              </a:buClr>
              <a:defRPr/>
            </a:lvl3pPr>
            <a:lvl4pPr>
              <a:spcAft>
                <a:spcPts val="1200"/>
              </a:spcAft>
              <a:buClr>
                <a:srgbClr val="CBB98A"/>
              </a:buClr>
              <a:defRPr/>
            </a:lvl4pPr>
            <a:lvl5pPr>
              <a:spcAft>
                <a:spcPts val="1200"/>
              </a:spcAft>
              <a:buClr>
                <a:srgbClr val="CBB98A"/>
              </a:buClr>
              <a:defRPr/>
            </a:lvl5pPr>
          </a:lstStyle>
          <a:p>
            <a:pPr lvl="0"/>
            <a:r>
              <a:rPr lang="de-DE" dirty="0"/>
              <a:t>Zwischenüberschrift bearbeiten</a:t>
            </a:r>
          </a:p>
        </p:txBody>
      </p:sp>
      <p:sp>
        <p:nvSpPr>
          <p:cNvPr id="9" name="Titelplatzhalter 2"/>
          <p:cNvSpPr>
            <a:spLocks noGrp="1"/>
          </p:cNvSpPr>
          <p:nvPr>
            <p:ph type="title"/>
          </p:nvPr>
        </p:nvSpPr>
        <p:spPr>
          <a:xfrm>
            <a:off x="676282" y="284468"/>
            <a:ext cx="8543925" cy="490861"/>
          </a:xfrm>
          <a:prstGeom prst="rect">
            <a:avLst/>
          </a:prstGeom>
        </p:spPr>
        <p:txBody>
          <a:bodyPr vert="horz" lIns="91440" tIns="45720" rIns="91440" bIns="45720" rtlCol="0" anchor="ctr">
            <a:normAutofit/>
          </a:bodyPr>
          <a:lstStyle/>
          <a:p>
            <a:r>
              <a:rPr lang="de-DE"/>
              <a:t>Mastertitelformat bearbeiten</a:t>
            </a:r>
            <a:endParaRPr lang="de-DE" dirty="0"/>
          </a:p>
        </p:txBody>
      </p:sp>
      <p:sp>
        <p:nvSpPr>
          <p:cNvPr id="11" name="Rectangle 8"/>
          <p:cNvSpPr>
            <a:spLocks noGrp="1" noChangeArrowheads="1"/>
          </p:cNvSpPr>
          <p:nvPr>
            <p:ph idx="1"/>
          </p:nvPr>
        </p:nvSpPr>
        <p:spPr bwMode="auto">
          <a:xfrm>
            <a:off x="671418" y="1781522"/>
            <a:ext cx="8543925" cy="4095750"/>
          </a:xfrm>
          <a:prstGeom prst="rect">
            <a:avLst/>
          </a:prstGeom>
          <a:noFill/>
          <a:ln w="9525">
            <a:noFill/>
            <a:miter lim="800000"/>
            <a:headEnd/>
            <a:tailEnd/>
          </a:ln>
        </p:spPr>
        <p:txBody>
          <a:bodyPr vert="horz" wrap="square" lIns="108000" tIns="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3"/>
          <p:cNvSpPr>
            <a:spLocks noGrp="1"/>
          </p:cNvSpPr>
          <p:nvPr>
            <p:ph type="body" sz="quarter" idx="10"/>
          </p:nvPr>
        </p:nvSpPr>
        <p:spPr>
          <a:xfrm>
            <a:off x="676981" y="10717"/>
            <a:ext cx="3573942" cy="249932"/>
          </a:xfrm>
        </p:spPr>
        <p:txBody>
          <a:bodyPr lIns="108000"/>
          <a:lstStyle>
            <a:lvl1pPr marL="0" indent="0">
              <a:buNone/>
              <a:defRPr sz="1000">
                <a:solidFill>
                  <a:srgbClr val="FFFFFF"/>
                </a:solidFill>
              </a:defRPr>
            </a:lvl1pPr>
          </a:lstStyle>
          <a:p>
            <a:pPr lvl="0"/>
            <a:r>
              <a:rPr lang="de-DE"/>
              <a:t>Mastertextformat bearbeiten</a:t>
            </a:r>
          </a:p>
        </p:txBody>
      </p:sp>
    </p:spTree>
    <p:extLst>
      <p:ext uri="{BB962C8B-B14F-4D97-AF65-F5344CB8AC3E}">
        <p14:creationId xmlns:p14="http://schemas.microsoft.com/office/powerpoint/2010/main" val="100564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hneÜberschrift">
    <p:spTree>
      <p:nvGrpSpPr>
        <p:cNvPr id="1" name=""/>
        <p:cNvGrpSpPr/>
        <p:nvPr/>
      </p:nvGrpSpPr>
      <p:grpSpPr>
        <a:xfrm>
          <a:off x="0" y="0"/>
          <a:ext cx="0" cy="0"/>
          <a:chOff x="0" y="0"/>
          <a:chExt cx="0" cy="0"/>
        </a:xfrm>
      </p:grpSpPr>
      <p:sp>
        <p:nvSpPr>
          <p:cNvPr id="12" name="Rectangle 19"/>
          <p:cNvSpPr>
            <a:spLocks noChangeArrowheads="1"/>
          </p:cNvSpPr>
          <p:nvPr userDrawn="1"/>
        </p:nvSpPr>
        <p:spPr bwMode="auto">
          <a:xfrm>
            <a:off x="0" y="6525344"/>
            <a:ext cx="9906000" cy="338792"/>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dirty="0">
              <a:solidFill>
                <a:prstClr val="black"/>
              </a:solidFill>
            </a:endParaRPr>
          </a:p>
        </p:txBody>
      </p:sp>
      <p:sp>
        <p:nvSpPr>
          <p:cNvPr id="18" name="Rectangle 17"/>
          <p:cNvSpPr>
            <a:spLocks noChangeArrowheads="1"/>
          </p:cNvSpPr>
          <p:nvPr userDrawn="1"/>
        </p:nvSpPr>
        <p:spPr bwMode="auto">
          <a:xfrm>
            <a:off x="0" y="0"/>
            <a:ext cx="9906000" cy="209718"/>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a:solidFill>
                <a:prstClr val="black"/>
              </a:solidFill>
            </a:endParaRPr>
          </a:p>
        </p:txBody>
      </p:sp>
      <p:sp>
        <p:nvSpPr>
          <p:cNvPr id="11" name="Textplatzhalter 3"/>
          <p:cNvSpPr>
            <a:spLocks noGrp="1"/>
          </p:cNvSpPr>
          <p:nvPr>
            <p:ph type="body" sz="quarter" idx="10"/>
          </p:nvPr>
        </p:nvSpPr>
        <p:spPr>
          <a:xfrm>
            <a:off x="676282" y="10718"/>
            <a:ext cx="3964684" cy="249931"/>
          </a:xfrm>
        </p:spPr>
        <p:txBody>
          <a:bodyPr lIns="108000" anchor="t" anchorCtr="0"/>
          <a:lstStyle>
            <a:lvl1pPr marL="0" indent="0">
              <a:buNone/>
              <a:defRPr sz="1000">
                <a:solidFill>
                  <a:srgbClr val="FFFFFF"/>
                </a:solidFill>
              </a:defRPr>
            </a:lvl1pPr>
          </a:lstStyle>
          <a:p>
            <a:pPr lvl="0"/>
            <a:r>
              <a:rPr lang="de-DE"/>
              <a:t>Mastertextformat bearbeiten</a:t>
            </a:r>
          </a:p>
        </p:txBody>
      </p:sp>
      <p:pic>
        <p:nvPicPr>
          <p:cNvPr id="17" name="Bild 12" descr="Logo_DZLM_neg_W_10cm.eps"/>
          <p:cNvPicPr>
            <a:picLocks noChangeAspect="1"/>
          </p:cNvPicPr>
          <p:nvPr userDrawn="1"/>
        </p:nvPicPr>
        <p:blipFill rotWithShape="1">
          <a:blip r:embed="rId2"/>
          <a:srcRect r="52817" b="-3558"/>
          <a:stretch/>
        </p:blipFill>
        <p:spPr>
          <a:xfrm>
            <a:off x="8853433" y="6600138"/>
            <a:ext cx="780087" cy="189207"/>
          </a:xfrm>
          <a:prstGeom prst="rect">
            <a:avLst/>
          </a:prstGeom>
        </p:spPr>
      </p:pic>
      <p:sp>
        <p:nvSpPr>
          <p:cNvPr id="8" name="Rectangle 9"/>
          <p:cNvSpPr txBox="1">
            <a:spLocks noChangeArrowheads="1"/>
          </p:cNvSpPr>
          <p:nvPr userDrawn="1"/>
        </p:nvSpPr>
        <p:spPr bwMode="auto">
          <a:xfrm>
            <a:off x="676282" y="6573073"/>
            <a:ext cx="5865260" cy="216024"/>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000" dirty="0">
                <a:solidFill>
                  <a:prstClr val="white"/>
                </a:solidFill>
              </a:rPr>
              <a:t>Autor | Kurztitel | Datum</a:t>
            </a:r>
          </a:p>
        </p:txBody>
      </p:sp>
    </p:spTree>
    <p:extLst>
      <p:ext uri="{BB962C8B-B14F-4D97-AF65-F5344CB8AC3E}">
        <p14:creationId xmlns:p14="http://schemas.microsoft.com/office/powerpoint/2010/main" val="90001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ZLM_Abschlussfolie">
    <p:spTree>
      <p:nvGrpSpPr>
        <p:cNvPr id="1" name=""/>
        <p:cNvGrpSpPr/>
        <p:nvPr/>
      </p:nvGrpSpPr>
      <p:grpSpPr>
        <a:xfrm>
          <a:off x="0" y="0"/>
          <a:ext cx="0" cy="0"/>
          <a:chOff x="0" y="0"/>
          <a:chExt cx="0" cy="0"/>
        </a:xfrm>
      </p:grpSpPr>
      <p:sp>
        <p:nvSpPr>
          <p:cNvPr id="12" name="Rectangle 19"/>
          <p:cNvSpPr>
            <a:spLocks noChangeArrowheads="1"/>
          </p:cNvSpPr>
          <p:nvPr userDrawn="1"/>
        </p:nvSpPr>
        <p:spPr bwMode="auto">
          <a:xfrm>
            <a:off x="0" y="6525344"/>
            <a:ext cx="9906000" cy="338792"/>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dirty="0">
              <a:solidFill>
                <a:prstClr val="black"/>
              </a:solidFill>
            </a:endParaRPr>
          </a:p>
        </p:txBody>
      </p:sp>
      <p:sp>
        <p:nvSpPr>
          <p:cNvPr id="18" name="Rectangle 17"/>
          <p:cNvSpPr>
            <a:spLocks noChangeArrowheads="1"/>
          </p:cNvSpPr>
          <p:nvPr userDrawn="1"/>
        </p:nvSpPr>
        <p:spPr bwMode="auto">
          <a:xfrm>
            <a:off x="0" y="0"/>
            <a:ext cx="9906000" cy="209718"/>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a:solidFill>
                <a:prstClr val="black"/>
              </a:solidFill>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8536" b="28840"/>
          <a:stretch/>
        </p:blipFill>
        <p:spPr bwMode="auto">
          <a:xfrm>
            <a:off x="402401" y="548681"/>
            <a:ext cx="4618259" cy="512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Bild 11" descr="DTS_Label_3C_n_DE.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97416" y="432048"/>
            <a:ext cx="750421" cy="692696"/>
          </a:xfrm>
          <a:prstGeom prst="rect">
            <a:avLst/>
          </a:prstGeom>
        </p:spPr>
      </p:pic>
      <p:sp>
        <p:nvSpPr>
          <p:cNvPr id="16" name="Titel 1"/>
          <p:cNvSpPr>
            <a:spLocks noGrp="1"/>
          </p:cNvSpPr>
          <p:nvPr>
            <p:ph type="title"/>
          </p:nvPr>
        </p:nvSpPr>
        <p:spPr>
          <a:xfrm>
            <a:off x="681038" y="5314404"/>
            <a:ext cx="8543925" cy="1066925"/>
          </a:xfrm>
        </p:spPr>
        <p:txBody>
          <a:bodyPr>
            <a:normAutofit/>
          </a:bodyPr>
          <a:lstStyle>
            <a:lvl1pPr algn="ctr">
              <a:spcAft>
                <a:spcPts val="1200"/>
              </a:spcAft>
              <a:defRPr/>
            </a:lvl1pPr>
          </a:lstStyle>
          <a:p>
            <a:pPr algn="ctr">
              <a:spcAft>
                <a:spcPts val="1200"/>
              </a:spcAft>
            </a:pPr>
            <a:r>
              <a:rPr lang="de-DE" sz="2900">
                <a:solidFill>
                  <a:srgbClr val="327A87"/>
                </a:solidFill>
              </a:rPr>
              <a:t>Mastertitelformat bearbeiten</a:t>
            </a:r>
            <a:endParaRPr lang="de-DE" sz="2900" dirty="0"/>
          </a:p>
        </p:txBody>
      </p:sp>
      <p:sp>
        <p:nvSpPr>
          <p:cNvPr id="3" name="Bildplatzhalter 2"/>
          <p:cNvSpPr>
            <a:spLocks noGrp="1"/>
          </p:cNvSpPr>
          <p:nvPr>
            <p:ph type="pic" sz="quarter" idx="10"/>
          </p:nvPr>
        </p:nvSpPr>
        <p:spPr>
          <a:xfrm>
            <a:off x="1988671" y="1556793"/>
            <a:ext cx="5928659" cy="3474243"/>
          </a:xfrm>
        </p:spPr>
        <p:txBody>
          <a:bodyPr/>
          <a:lstStyle/>
          <a:p>
            <a:r>
              <a:rPr lang="de-DE"/>
              <a:t>Bild auf Platzhalter ziehen oder durch Klicken auf Symbol hinzufügen</a:t>
            </a:r>
          </a:p>
        </p:txBody>
      </p:sp>
      <p:sp>
        <p:nvSpPr>
          <p:cNvPr id="9" name="Rectangle 9"/>
          <p:cNvSpPr txBox="1">
            <a:spLocks noChangeArrowheads="1"/>
          </p:cNvSpPr>
          <p:nvPr userDrawn="1"/>
        </p:nvSpPr>
        <p:spPr bwMode="auto">
          <a:xfrm>
            <a:off x="676282" y="6573073"/>
            <a:ext cx="5865260" cy="216024"/>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000" dirty="0">
                <a:solidFill>
                  <a:prstClr val="white"/>
                </a:solidFill>
              </a:rPr>
              <a:t>Autor | Kurztitel | Datum</a:t>
            </a:r>
          </a:p>
        </p:txBody>
      </p:sp>
    </p:spTree>
    <p:extLst>
      <p:ext uri="{BB962C8B-B14F-4D97-AF65-F5344CB8AC3E}">
        <p14:creationId xmlns:p14="http://schemas.microsoft.com/office/powerpoint/2010/main" val="184638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B36171-0573-F24B-B502-D13FC3F1BD7F}" type="datetimeFigureOut">
              <a:rPr lang="de-DE" smtClean="0"/>
              <a:t>24.04.18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294990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p:txBody>
          <a:bodyPr/>
          <a:lstStyle>
            <a:lvl1pPr>
              <a:spcAft>
                <a:spcPts val="650"/>
              </a:spcAft>
              <a:buClr>
                <a:srgbClr val="CBB98A"/>
              </a:buClr>
              <a:defRPr/>
            </a:lvl1pPr>
            <a:lvl2pPr>
              <a:spcAft>
                <a:spcPts val="650"/>
              </a:spcAft>
              <a:buClr>
                <a:srgbClr val="CBB98A"/>
              </a:buClr>
              <a:defRPr/>
            </a:lvl2pPr>
            <a:lvl3pPr>
              <a:spcAft>
                <a:spcPts val="650"/>
              </a:spcAft>
              <a:buClr>
                <a:srgbClr val="CBB98A"/>
              </a:buClr>
              <a:defRPr/>
            </a:lvl3pPr>
            <a:lvl4pPr>
              <a:spcAft>
                <a:spcPts val="650"/>
              </a:spcAft>
              <a:buClr>
                <a:srgbClr val="CBB98A"/>
              </a:buClr>
              <a:defRPr/>
            </a:lvl4pPr>
            <a:lvl5pPr>
              <a:spcAft>
                <a:spcPts val="650"/>
              </a:spcAft>
              <a:buClr>
                <a:srgbClr val="CBB98A"/>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14"/>
          <p:cNvSpPr>
            <a:spLocks noGrp="1"/>
          </p:cNvSpPr>
          <p:nvPr>
            <p:ph type="sldNum" sz="quarter" idx="4"/>
          </p:nvPr>
        </p:nvSpPr>
        <p:spPr>
          <a:xfrm>
            <a:off x="8832850" y="76204"/>
            <a:ext cx="908050" cy="256455"/>
          </a:xfrm>
          <a:prstGeom prst="rect">
            <a:avLst/>
          </a:prstGeom>
        </p:spPr>
        <p:txBody>
          <a:bodyPr vert="horz" lIns="0" tIns="0" rIns="0" bIns="0" rtlCol="0" anchor="t" anchorCtr="0"/>
          <a:lstStyle>
            <a:lvl1pPr algn="r">
              <a:defRPr sz="1192">
                <a:solidFill>
                  <a:schemeClr val="bg1"/>
                </a:solidFill>
                <a:latin typeface="Calibri"/>
                <a:cs typeface="Calibri"/>
              </a:defRPr>
            </a:lvl1pPr>
          </a:lstStyle>
          <a:p>
            <a:pPr eaLnBrk="0" fontAlgn="base" hangingPunct="0">
              <a:spcBef>
                <a:spcPct val="0"/>
              </a:spcBef>
              <a:spcAft>
                <a:spcPct val="0"/>
              </a:spcAft>
            </a:pPr>
            <a:fld id="{C96CABE7-B258-D741-AD3A-5904B80BBD48}" type="slidenum">
              <a:rPr lang="de-DE" smtClean="0">
                <a:solidFill>
                  <a:srgbClr val="FFFFFF"/>
                </a:solidFill>
              </a:rPr>
              <a:pPr eaLnBrk="0" fontAlgn="base" hangingPunct="0">
                <a:spcBef>
                  <a:spcPct val="0"/>
                </a:spcBef>
                <a:spcAft>
                  <a:spcPct val="0"/>
                </a:spcAft>
              </a:pPr>
              <a:t>‹Nr.›</a:t>
            </a:fld>
            <a:endParaRPr lang="de-DE" dirty="0">
              <a:solidFill>
                <a:srgbClr val="FFFFFF"/>
              </a:solidFill>
            </a:endParaRPr>
          </a:p>
        </p:txBody>
      </p:sp>
      <p:cxnSp>
        <p:nvCxnSpPr>
          <p:cNvPr id="11" name="Gerade Verbindung 10"/>
          <p:cNvCxnSpPr/>
          <p:nvPr userDrawn="1"/>
        </p:nvCxnSpPr>
        <p:spPr bwMode="auto">
          <a:xfrm>
            <a:off x="-1" y="1555204"/>
            <a:ext cx="9691500" cy="1588"/>
          </a:xfrm>
          <a:prstGeom prst="line">
            <a:avLst/>
          </a:prstGeom>
          <a:solidFill>
            <a:schemeClr val="accent1"/>
          </a:solidFill>
          <a:ln w="25400" cap="flat" cmpd="sng" algn="ctr">
            <a:solidFill>
              <a:srgbClr val="327A86"/>
            </a:solidFill>
            <a:prstDash val="sysDot"/>
            <a:round/>
            <a:headEnd type="none" w="med" len="med"/>
            <a:tailEnd type="none" w="med" len="med"/>
          </a:ln>
          <a:effectLst/>
        </p:spPr>
      </p:cxnSp>
      <p:pic>
        <p:nvPicPr>
          <p:cNvPr id="26" name="Bild 25" descr="Logo_DZLM_neg_W_10cm.eps"/>
          <p:cNvPicPr>
            <a:picLocks noChangeAspect="1"/>
          </p:cNvPicPr>
          <p:nvPr userDrawn="1"/>
        </p:nvPicPr>
        <p:blipFill>
          <a:blip r:embed="rId2"/>
          <a:stretch>
            <a:fillRect/>
          </a:stretch>
        </p:blipFill>
        <p:spPr>
          <a:xfrm>
            <a:off x="6769100" y="6357526"/>
            <a:ext cx="2930525" cy="323850"/>
          </a:xfrm>
          <a:prstGeom prst="rect">
            <a:avLst/>
          </a:prstGeom>
        </p:spPr>
      </p:pic>
    </p:spTree>
    <p:extLst>
      <p:ext uri="{BB962C8B-B14F-4D97-AF65-F5344CB8AC3E}">
        <p14:creationId xmlns:p14="http://schemas.microsoft.com/office/powerpoint/2010/main" val="174478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CB36171-0573-F24B-B502-D13FC3F1BD7F}" type="datetimeFigureOut">
              <a:rPr lang="de-DE" smtClean="0"/>
              <a:t>24.04.18</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6635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CB36171-0573-F24B-B502-D13FC3F1BD7F}" type="datetimeFigureOut">
              <a:rPr lang="de-DE" smtClean="0"/>
              <a:t>24.04.18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201521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CB36171-0573-F24B-B502-D13FC3F1BD7F}" type="datetimeFigureOut">
              <a:rPr lang="de-DE" smtClean="0"/>
              <a:t>24.04.18</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79802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CB36171-0573-F24B-B502-D13FC3F1BD7F}" type="datetimeFigureOut">
              <a:rPr lang="de-DE" smtClean="0"/>
              <a:t>24.04.18</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42143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36171-0573-F24B-B502-D13FC3F1BD7F}" type="datetimeFigureOut">
              <a:rPr lang="de-DE" smtClean="0"/>
              <a:t>24.04.18</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78506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CB36171-0573-F24B-B502-D13FC3F1BD7F}" type="datetimeFigureOut">
              <a:rPr lang="de-DE" smtClean="0"/>
              <a:t>24.04.18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20411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auf Platzhalter ziehen oder durch Klicken auf Symbol hinzufügen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BCB36171-0573-F24B-B502-D13FC3F1BD7F}" type="datetimeFigureOut">
              <a:rPr lang="de-DE" smtClean="0"/>
              <a:t>24.04.18</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FB99067-AF2D-384A-B028-6EFBDE246C50}" type="slidenum">
              <a:rPr lang="de-DE" smtClean="0"/>
              <a:t>‹Nr.›</a:t>
            </a:fld>
            <a:endParaRPr lang="de-DE"/>
          </a:p>
        </p:txBody>
      </p:sp>
    </p:spTree>
    <p:extLst>
      <p:ext uri="{BB962C8B-B14F-4D97-AF65-F5344CB8AC3E}">
        <p14:creationId xmlns:p14="http://schemas.microsoft.com/office/powerpoint/2010/main" val="1837307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image" Target="../media/image3.emf"/><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36171-0573-F24B-B502-D13FC3F1BD7F}" type="datetimeFigureOut">
              <a:rPr lang="de-DE" smtClean="0"/>
              <a:t>24.04.18</a:t>
            </a:fld>
            <a:endParaRPr lang="de-D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99067-AF2D-384A-B028-6EFBDE246C50}" type="slidenum">
              <a:rPr lang="de-DE" smtClean="0"/>
              <a:t>‹Nr.›</a:t>
            </a:fld>
            <a:endParaRPr lang="de-DE"/>
          </a:p>
        </p:txBody>
      </p:sp>
    </p:spTree>
    <p:extLst>
      <p:ext uri="{BB962C8B-B14F-4D97-AF65-F5344CB8AC3E}">
        <p14:creationId xmlns:p14="http://schemas.microsoft.com/office/powerpoint/2010/main" val="23552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7"/>
          <p:cNvSpPr>
            <a:spLocks noChangeArrowheads="1"/>
          </p:cNvSpPr>
          <p:nvPr/>
        </p:nvSpPr>
        <p:spPr bwMode="auto">
          <a:xfrm>
            <a:off x="0" y="0"/>
            <a:ext cx="9906000" cy="209718"/>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a:solidFill>
                <a:prstClr val="black"/>
              </a:solidFill>
            </a:endParaRPr>
          </a:p>
        </p:txBody>
      </p:sp>
      <p:sp>
        <p:nvSpPr>
          <p:cNvPr id="1043" name="Rectangle 19"/>
          <p:cNvSpPr>
            <a:spLocks noChangeArrowheads="1"/>
          </p:cNvSpPr>
          <p:nvPr/>
        </p:nvSpPr>
        <p:spPr bwMode="auto">
          <a:xfrm>
            <a:off x="0" y="6525344"/>
            <a:ext cx="9906000" cy="338792"/>
          </a:xfrm>
          <a:prstGeom prst="rect">
            <a:avLst/>
          </a:prstGeom>
          <a:solidFill>
            <a:srgbClr val="327A86"/>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de-DE" sz="2400" dirty="0">
              <a:solidFill>
                <a:prstClr val="black"/>
              </a:solidFill>
            </a:endParaRPr>
          </a:p>
        </p:txBody>
      </p:sp>
      <p:sp>
        <p:nvSpPr>
          <p:cNvPr id="1032" name="Rectangle 8"/>
          <p:cNvSpPr>
            <a:spLocks noGrp="1" noChangeArrowheads="1"/>
          </p:cNvSpPr>
          <p:nvPr>
            <p:ph type="body" idx="1"/>
          </p:nvPr>
        </p:nvSpPr>
        <p:spPr bwMode="auto">
          <a:xfrm>
            <a:off x="662523" y="1637506"/>
            <a:ext cx="8543925" cy="4095750"/>
          </a:xfrm>
          <a:prstGeom prst="rect">
            <a:avLst/>
          </a:prstGeom>
          <a:noFill/>
          <a:ln w="9525">
            <a:noFill/>
            <a:miter lim="800000"/>
            <a:headEnd/>
            <a:tailEnd/>
          </a:ln>
        </p:spPr>
        <p:txBody>
          <a:bodyPr vert="horz" wrap="square" lIns="0" tIns="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sp>
        <p:nvSpPr>
          <p:cNvPr id="8" name="Rectangle 9"/>
          <p:cNvSpPr txBox="1">
            <a:spLocks noChangeArrowheads="1"/>
          </p:cNvSpPr>
          <p:nvPr/>
        </p:nvSpPr>
        <p:spPr bwMode="auto">
          <a:xfrm>
            <a:off x="676282" y="6600137"/>
            <a:ext cx="2403802" cy="188959"/>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000" dirty="0">
                <a:solidFill>
                  <a:prstClr val="white"/>
                </a:solidFill>
              </a:rPr>
              <a:t>primakom | Februar 2018</a:t>
            </a:r>
          </a:p>
        </p:txBody>
      </p:sp>
      <p:pic>
        <p:nvPicPr>
          <p:cNvPr id="13" name="Bild 12" descr="Logo_DZLM_neg_W_10cm.eps"/>
          <p:cNvPicPr>
            <a:picLocks noChangeAspect="1"/>
          </p:cNvPicPr>
          <p:nvPr/>
        </p:nvPicPr>
        <p:blipFill rotWithShape="1">
          <a:blip r:embed="rId10"/>
          <a:srcRect r="52817" b="-3558"/>
          <a:stretch/>
        </p:blipFill>
        <p:spPr>
          <a:xfrm>
            <a:off x="8853433" y="6600138"/>
            <a:ext cx="780087" cy="189207"/>
          </a:xfrm>
          <a:prstGeom prst="rect">
            <a:avLst/>
          </a:prstGeom>
        </p:spPr>
      </p:pic>
      <p:cxnSp>
        <p:nvCxnSpPr>
          <p:cNvPr id="12" name="Gerade Verbindung 12"/>
          <p:cNvCxnSpPr/>
          <p:nvPr/>
        </p:nvCxnSpPr>
        <p:spPr bwMode="auto">
          <a:xfrm>
            <a:off x="0" y="836712"/>
            <a:ext cx="9906000" cy="0"/>
          </a:xfrm>
          <a:prstGeom prst="line">
            <a:avLst/>
          </a:prstGeom>
          <a:solidFill>
            <a:schemeClr val="accent1"/>
          </a:solidFill>
          <a:ln w="9525" cap="flat" cmpd="sng" algn="ctr">
            <a:solidFill>
              <a:srgbClr val="327A86"/>
            </a:solidFill>
            <a:prstDash val="solid"/>
            <a:round/>
            <a:headEnd type="none" w="med" len="med"/>
            <a:tailEnd type="none" w="med" len="med"/>
          </a:ln>
          <a:effectLst/>
        </p:spPr>
      </p:cxnSp>
      <p:sp>
        <p:nvSpPr>
          <p:cNvPr id="3" name="Titelplatzhalter 2"/>
          <p:cNvSpPr>
            <a:spLocks noGrp="1"/>
          </p:cNvSpPr>
          <p:nvPr>
            <p:ph type="title"/>
          </p:nvPr>
        </p:nvSpPr>
        <p:spPr>
          <a:xfrm>
            <a:off x="662523" y="284468"/>
            <a:ext cx="8543925" cy="490861"/>
          </a:xfrm>
          <a:prstGeom prst="rect">
            <a:avLst/>
          </a:prstGeom>
        </p:spPr>
        <p:txBody>
          <a:bodyPr vert="horz" lIns="91440" tIns="45720" rIns="91440" bIns="45720" rtlCol="0" anchor="ctr">
            <a:normAutofit/>
          </a:bodyPr>
          <a:lstStyle/>
          <a:p>
            <a:r>
              <a:rPr lang="de-DE" dirty="0"/>
              <a:t>Titelmasterformat durch Klicken bearbeiten</a:t>
            </a:r>
          </a:p>
        </p:txBody>
      </p:sp>
      <p:sp>
        <p:nvSpPr>
          <p:cNvPr id="9" name="Rectangle 9"/>
          <p:cNvSpPr txBox="1">
            <a:spLocks noChangeArrowheads="1"/>
          </p:cNvSpPr>
          <p:nvPr userDrawn="1"/>
        </p:nvSpPr>
        <p:spPr bwMode="auto">
          <a:xfrm>
            <a:off x="4277735" y="6592798"/>
            <a:ext cx="2403802" cy="188959"/>
          </a:xfrm>
          <a:prstGeom prst="rect">
            <a:avLst/>
          </a:prstGeom>
          <a:noFill/>
          <a:ln w="9525">
            <a:noFill/>
            <a:miter lim="800000"/>
            <a:headEnd/>
            <a:tailEnd/>
          </a:ln>
        </p:spPr>
        <p:txBody>
          <a:bodyPr vert="horz" wrap="square" lIns="108000" tIns="46800" rIns="108000" bIns="46800" numCol="1" anchor="ctr" anchorCtr="0" compatLnSpc="1">
            <a:prstTxWarp prst="textNoShape">
              <a:avLst/>
            </a:prstTxWarp>
          </a:bodyPr>
          <a:lstStyle>
            <a:defPPr>
              <a:defRPr lang="de-DE"/>
            </a:defPPr>
            <a:lvl1pPr algn="l" rtl="0" eaLnBrk="0" fontAlgn="base" hangingPunct="0">
              <a:spcBef>
                <a:spcPct val="0"/>
              </a:spcBef>
              <a:spcAft>
                <a:spcPct val="0"/>
              </a:spcAft>
              <a:defRPr sz="800" kern="1200">
                <a:solidFill>
                  <a:schemeClr val="bg1"/>
                </a:solidFill>
                <a:latin typeface="Calibri"/>
                <a:ea typeface="ＭＳ Ｐゴシック" charset="-128"/>
                <a:cs typeface="Calibri"/>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r>
              <a:rPr lang="de-DE" sz="1000" dirty="0" err="1">
                <a:solidFill>
                  <a:prstClr val="white"/>
                </a:solidFill>
              </a:rPr>
              <a:t>primakom.dzlm.de</a:t>
            </a:r>
            <a:endParaRPr lang="de-DE" sz="1000" dirty="0">
              <a:solidFill>
                <a:prstClr val="white"/>
              </a:solidFill>
            </a:endParaRPr>
          </a:p>
        </p:txBody>
      </p:sp>
    </p:spTree>
    <p:extLst>
      <p:ext uri="{BB962C8B-B14F-4D97-AF65-F5344CB8AC3E}">
        <p14:creationId xmlns:p14="http://schemas.microsoft.com/office/powerpoint/2010/main" val="517944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hdr="0" ftr="0" dt="0"/>
  <p:txStyles>
    <p:titleStyle>
      <a:lvl1pPr algn="l" rtl="0" eaLnBrk="1" fontAlgn="base" hangingPunct="1">
        <a:spcBef>
          <a:spcPct val="0"/>
        </a:spcBef>
        <a:spcAft>
          <a:spcPct val="0"/>
        </a:spcAft>
        <a:defRPr sz="3200" b="0">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p:titleStyle>
    <p:bodyStyle>
      <a:lvl1pPr marL="342000" indent="-342900" algn="l" rtl="0" eaLnBrk="1" fontAlgn="base" hangingPunct="1">
        <a:lnSpc>
          <a:spcPct val="100000"/>
        </a:lnSpc>
        <a:spcBef>
          <a:spcPts val="576"/>
        </a:spcBef>
        <a:spcAft>
          <a:spcPts val="600"/>
        </a:spcAft>
        <a:buClr>
          <a:srgbClr val="327A86"/>
        </a:buClr>
        <a:buFont typeface="Wingdings" charset="2"/>
        <a:buChar char="§"/>
        <a:defRPr sz="2000">
          <a:solidFill>
            <a:schemeClr val="tx1"/>
          </a:solidFill>
          <a:latin typeface="Calibri"/>
          <a:ea typeface="+mn-ea"/>
          <a:cs typeface="Calibri"/>
        </a:defRPr>
      </a:lvl1pPr>
      <a:lvl2pPr marL="742950" indent="-285750" algn="l" rtl="0" eaLnBrk="1" fontAlgn="base" hangingPunct="1">
        <a:lnSpc>
          <a:spcPct val="100000"/>
        </a:lnSpc>
        <a:spcBef>
          <a:spcPct val="20000"/>
        </a:spcBef>
        <a:spcAft>
          <a:spcPts val="600"/>
        </a:spcAft>
        <a:buClr>
          <a:srgbClr val="737373"/>
        </a:buClr>
        <a:buFont typeface="Wingdings" charset="2"/>
        <a:buChar char="§"/>
        <a:defRPr sz="1800">
          <a:solidFill>
            <a:schemeClr val="tx1"/>
          </a:solidFill>
          <a:latin typeface="Calibri"/>
          <a:ea typeface="+mn-ea"/>
          <a:cs typeface="Calibri"/>
        </a:defRPr>
      </a:lvl2pPr>
      <a:lvl3pPr marL="1143000" indent="-228600" algn="l" rtl="0" eaLnBrk="1" fontAlgn="base" hangingPunct="1">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4pPr>
      <a:lvl5pPr marL="2057400" indent="-228600" algn="l" rtl="0" eaLnBrk="1" fontAlgn="base" hangingPunct="1">
        <a:lnSpc>
          <a:spcPct val="100000"/>
        </a:lnSpc>
        <a:spcBef>
          <a:spcPct val="20000"/>
        </a:spcBef>
        <a:spcAft>
          <a:spcPts val="600"/>
        </a:spcAft>
        <a:buClr>
          <a:srgbClr val="CBB98A"/>
        </a:buClr>
        <a:buFont typeface="Wingdings" charset="2"/>
        <a:buChar char="§"/>
        <a:defRPr sz="1800">
          <a:solidFill>
            <a:schemeClr val="tx1"/>
          </a:solidFill>
          <a:latin typeface="Calibri"/>
          <a:ea typeface="+mn-ea"/>
          <a:cs typeface="Calibri"/>
        </a:defRPr>
      </a:lvl5pPr>
      <a:lvl6pPr marL="2514600" indent="-228600" algn="l" rtl="0" eaLnBrk="1" fontAlgn="base" hangingPunct="1">
        <a:spcBef>
          <a:spcPct val="20000"/>
        </a:spcBef>
        <a:spcAft>
          <a:spcPct val="0"/>
        </a:spcAft>
        <a:buBlip>
          <a:blip r:embed="rId11"/>
        </a:buBlip>
        <a:defRPr sz="1200">
          <a:solidFill>
            <a:schemeClr val="tx1"/>
          </a:solidFill>
          <a:latin typeface="+mn-lt"/>
          <a:ea typeface="+mn-ea"/>
        </a:defRPr>
      </a:lvl6pPr>
      <a:lvl7pPr marL="2971800" indent="-228600" algn="l" rtl="0" eaLnBrk="1" fontAlgn="base" hangingPunct="1">
        <a:spcBef>
          <a:spcPct val="20000"/>
        </a:spcBef>
        <a:spcAft>
          <a:spcPct val="0"/>
        </a:spcAft>
        <a:buBlip>
          <a:blip r:embed="rId12"/>
        </a:buBlip>
        <a:defRPr sz="1200">
          <a:solidFill>
            <a:schemeClr val="tx1"/>
          </a:solidFill>
          <a:latin typeface="+mn-lt"/>
          <a:ea typeface="+mn-ea"/>
        </a:defRPr>
      </a:lvl7pPr>
      <a:lvl8pPr marL="3429000" indent="-228600" algn="l" rtl="0" eaLnBrk="1" fontAlgn="base" hangingPunct="1">
        <a:spcBef>
          <a:spcPct val="20000"/>
        </a:spcBef>
        <a:spcAft>
          <a:spcPct val="0"/>
        </a:spcAft>
        <a:buBlip>
          <a:blip r:embed="rId12"/>
        </a:buBlip>
        <a:defRPr sz="1200">
          <a:solidFill>
            <a:schemeClr val="tx1"/>
          </a:solidFill>
          <a:latin typeface="+mn-lt"/>
          <a:ea typeface="+mn-ea"/>
        </a:defRPr>
      </a:lvl8pPr>
      <a:lvl9pPr marL="3886200" indent="-228600" algn="l" rtl="0" eaLnBrk="1" fontAlgn="base" hangingPunct="1">
        <a:spcBef>
          <a:spcPct val="20000"/>
        </a:spcBef>
        <a:spcAft>
          <a:spcPct val="0"/>
        </a:spcAft>
        <a:buBlip>
          <a:blip r:embed="rId12"/>
        </a:buBlip>
        <a:defRPr sz="12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Titelbild_ppt.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25" r="125"/>
          <a:stretch>
            <a:fillRect/>
          </a:stretch>
        </p:blipFill>
        <p:spPr/>
      </p:pic>
      <p:sp>
        <p:nvSpPr>
          <p:cNvPr id="4" name="Untertitel 3"/>
          <p:cNvSpPr>
            <a:spLocks noGrp="1"/>
          </p:cNvSpPr>
          <p:nvPr>
            <p:ph type="subTitle" idx="1"/>
          </p:nvPr>
        </p:nvSpPr>
        <p:spPr>
          <a:xfrm>
            <a:off x="1000472" y="4556720"/>
            <a:ext cx="6794153" cy="1392560"/>
          </a:xfrm>
        </p:spPr>
        <p:txBody>
          <a:bodyPr>
            <a:normAutofit/>
          </a:bodyPr>
          <a:lstStyle/>
          <a:p>
            <a:endParaRPr lang="de-DE" dirty="0"/>
          </a:p>
        </p:txBody>
      </p:sp>
      <p:sp>
        <p:nvSpPr>
          <p:cNvPr id="5" name="Foliennummernplatzhalter 4"/>
          <p:cNvSpPr>
            <a:spLocks noGrp="1"/>
          </p:cNvSpPr>
          <p:nvPr>
            <p:ph type="sldNum" sz="quarter" idx="4294967295"/>
          </p:nvPr>
        </p:nvSpPr>
        <p:spPr>
          <a:xfrm>
            <a:off x="8686800" y="76201"/>
            <a:ext cx="838200" cy="257175"/>
          </a:xfrm>
          <a:prstGeom prst="rect">
            <a:avLst/>
          </a:prstGeom>
        </p:spPr>
        <p:txBody>
          <a:bodyPr/>
          <a:lstStyle/>
          <a:p>
            <a:fld id="{C96CABE7-B258-D741-AD3A-5904B80BBD48}" type="slidenum">
              <a:rPr lang="de-DE" smtClean="0">
                <a:solidFill>
                  <a:prstClr val="white"/>
                </a:solidFill>
              </a:rPr>
              <a:pPr/>
              <a:t>1</a:t>
            </a:fld>
            <a:endParaRPr lang="de-DE" dirty="0">
              <a:solidFill>
                <a:prstClr val="white"/>
              </a:solidFill>
            </a:endParaRPr>
          </a:p>
        </p:txBody>
      </p:sp>
      <p:sp>
        <p:nvSpPr>
          <p:cNvPr id="10" name="Titel 2"/>
          <p:cNvSpPr txBox="1">
            <a:spLocks/>
          </p:cNvSpPr>
          <p:nvPr/>
        </p:nvSpPr>
        <p:spPr bwMode="auto">
          <a:xfrm>
            <a:off x="1141040" y="3700463"/>
            <a:ext cx="7772400" cy="664840"/>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lvl1pPr algn="l" rtl="0" fontAlgn="base">
              <a:spcBef>
                <a:spcPct val="0"/>
              </a:spcBef>
              <a:spcAft>
                <a:spcPct val="0"/>
              </a:spcAft>
              <a:defRPr sz="3467">
                <a:solidFill>
                  <a:srgbClr val="327A86"/>
                </a:solidFill>
                <a:latin typeface="Calibri"/>
                <a:ea typeface="+mj-ea"/>
                <a:cs typeface="Calibri"/>
              </a:defRPr>
            </a:lvl1pPr>
            <a:lvl2pPr algn="l" rtl="0" fontAlgn="base">
              <a:spcBef>
                <a:spcPct val="0"/>
              </a:spcBef>
              <a:spcAft>
                <a:spcPct val="0"/>
              </a:spcAft>
              <a:defRPr sz="3467">
                <a:solidFill>
                  <a:schemeClr val="tx2"/>
                </a:solidFill>
                <a:latin typeface="Arial" charset="0"/>
                <a:ea typeface="ＭＳ Ｐゴシック" charset="-128"/>
                <a:cs typeface="ＭＳ Ｐゴシック" charset="-128"/>
              </a:defRPr>
            </a:lvl2pPr>
            <a:lvl3pPr algn="l" rtl="0" fontAlgn="base">
              <a:spcBef>
                <a:spcPct val="0"/>
              </a:spcBef>
              <a:spcAft>
                <a:spcPct val="0"/>
              </a:spcAft>
              <a:defRPr sz="3467">
                <a:solidFill>
                  <a:schemeClr val="tx2"/>
                </a:solidFill>
                <a:latin typeface="Arial" charset="0"/>
                <a:ea typeface="ＭＳ Ｐゴシック" charset="-128"/>
                <a:cs typeface="ＭＳ Ｐゴシック" charset="-128"/>
              </a:defRPr>
            </a:lvl3pPr>
            <a:lvl4pPr algn="l" rtl="0" fontAlgn="base">
              <a:spcBef>
                <a:spcPct val="0"/>
              </a:spcBef>
              <a:spcAft>
                <a:spcPct val="0"/>
              </a:spcAft>
              <a:defRPr sz="3467">
                <a:solidFill>
                  <a:schemeClr val="tx2"/>
                </a:solidFill>
                <a:latin typeface="Arial" charset="0"/>
                <a:ea typeface="ＭＳ Ｐゴシック" charset="-128"/>
                <a:cs typeface="ＭＳ Ｐゴシック" charset="-128"/>
              </a:defRPr>
            </a:lvl4pPr>
            <a:lvl5pPr algn="l" rtl="0" fontAlgn="base">
              <a:spcBef>
                <a:spcPct val="0"/>
              </a:spcBef>
              <a:spcAft>
                <a:spcPct val="0"/>
              </a:spcAft>
              <a:defRPr sz="3467">
                <a:solidFill>
                  <a:schemeClr val="tx2"/>
                </a:solidFill>
                <a:latin typeface="Arial" charset="0"/>
                <a:ea typeface="ＭＳ Ｐゴシック" charset="-128"/>
                <a:cs typeface="ＭＳ Ｐゴシック" charset="-128"/>
              </a:defRPr>
            </a:lvl5pPr>
            <a:lvl6pPr marL="495285" algn="l" rtl="0" fontAlgn="base">
              <a:spcBef>
                <a:spcPct val="0"/>
              </a:spcBef>
              <a:spcAft>
                <a:spcPct val="0"/>
              </a:spcAft>
              <a:defRPr sz="3467">
                <a:solidFill>
                  <a:schemeClr val="tx2"/>
                </a:solidFill>
                <a:latin typeface="Arial" charset="0"/>
                <a:ea typeface="ＭＳ Ｐゴシック" charset="-128"/>
                <a:cs typeface="ＭＳ Ｐゴシック" charset="-128"/>
              </a:defRPr>
            </a:lvl6pPr>
            <a:lvl7pPr marL="990570" algn="l" rtl="0" fontAlgn="base">
              <a:spcBef>
                <a:spcPct val="0"/>
              </a:spcBef>
              <a:spcAft>
                <a:spcPct val="0"/>
              </a:spcAft>
              <a:defRPr sz="3467">
                <a:solidFill>
                  <a:schemeClr val="tx2"/>
                </a:solidFill>
                <a:latin typeface="Arial" charset="0"/>
                <a:ea typeface="ＭＳ Ｐゴシック" charset="-128"/>
                <a:cs typeface="ＭＳ Ｐゴシック" charset="-128"/>
              </a:defRPr>
            </a:lvl7pPr>
            <a:lvl8pPr marL="1485854" algn="l" rtl="0" fontAlgn="base">
              <a:spcBef>
                <a:spcPct val="0"/>
              </a:spcBef>
              <a:spcAft>
                <a:spcPct val="0"/>
              </a:spcAft>
              <a:defRPr sz="3467">
                <a:solidFill>
                  <a:schemeClr val="tx2"/>
                </a:solidFill>
                <a:latin typeface="Arial" charset="0"/>
                <a:ea typeface="ＭＳ Ｐゴシック" charset="-128"/>
                <a:cs typeface="ＭＳ Ｐゴシック" charset="-128"/>
              </a:defRPr>
            </a:lvl8pPr>
            <a:lvl9pPr marL="1981139" algn="l" rtl="0" fontAlgn="base">
              <a:spcBef>
                <a:spcPct val="0"/>
              </a:spcBef>
              <a:spcAft>
                <a:spcPct val="0"/>
              </a:spcAft>
              <a:defRPr sz="3467">
                <a:solidFill>
                  <a:schemeClr val="tx2"/>
                </a:solidFill>
                <a:latin typeface="Arial" charset="0"/>
                <a:ea typeface="ＭＳ Ｐゴシック" charset="-128"/>
                <a:cs typeface="ＭＳ Ｐゴシック" charset="-128"/>
              </a:defRPr>
            </a:lvl9pPr>
          </a:lstStyle>
          <a:p>
            <a:pPr>
              <a:defRPr/>
            </a:pPr>
            <a:r>
              <a:rPr lang="de-DE" sz="4400" b="1" kern="0" dirty="0">
                <a:ea typeface="ＭＳ Ｐゴシック"/>
              </a:rPr>
              <a:t>Herzlich willkommen!</a:t>
            </a:r>
            <a:endParaRPr lang="de-DE" sz="4000" b="1" kern="0" dirty="0">
              <a:ea typeface="ＭＳ Ｐゴシック"/>
            </a:endParaRPr>
          </a:p>
        </p:txBody>
      </p:sp>
    </p:spTree>
    <p:extLst>
      <p:ext uri="{BB962C8B-B14F-4D97-AF65-F5344CB8AC3E}">
        <p14:creationId xmlns:p14="http://schemas.microsoft.com/office/powerpoint/2010/main" val="1005856328"/>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xmlns:p14="http://schemas.microsoft.com/office/powerpoint/2010/main"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96" y="1272703"/>
            <a:ext cx="6544217" cy="4953445"/>
          </a:xfrm>
          <a:prstGeom prst="rect">
            <a:avLst/>
          </a:prstGeom>
        </p:spPr>
      </p:pic>
      <p:sp>
        <p:nvSpPr>
          <p:cNvPr id="2" name="Titel 1"/>
          <p:cNvSpPr>
            <a:spLocks noGrp="1"/>
          </p:cNvSpPr>
          <p:nvPr>
            <p:ph type="title"/>
          </p:nvPr>
        </p:nvSpPr>
        <p:spPr/>
        <p:txBody>
          <a:bodyPr>
            <a:normAutofit fontScale="90000"/>
          </a:bodyPr>
          <a:lstStyle/>
          <a:p>
            <a:r>
              <a:rPr lang="de-DE" dirty="0"/>
              <a:t>Startseite</a:t>
            </a:r>
          </a:p>
        </p:txBody>
      </p:sp>
      <p:cxnSp>
        <p:nvCxnSpPr>
          <p:cNvPr id="5" name="Gerade Verbindung mit Pfeil 4"/>
          <p:cNvCxnSpPr>
            <a:endCxn id="22" idx="1"/>
          </p:cNvCxnSpPr>
          <p:nvPr/>
        </p:nvCxnSpPr>
        <p:spPr bwMode="auto">
          <a:xfrm>
            <a:off x="2037347" y="2665955"/>
            <a:ext cx="5129018" cy="1100297"/>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6" name="Gerade Verbindung mit Pfeil 5"/>
          <p:cNvCxnSpPr>
            <a:endCxn id="24" idx="1"/>
          </p:cNvCxnSpPr>
          <p:nvPr/>
        </p:nvCxnSpPr>
        <p:spPr bwMode="auto">
          <a:xfrm>
            <a:off x="5550568" y="2537089"/>
            <a:ext cx="1663923" cy="128866"/>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7" name="Gerade Verbindung mit Pfeil 6"/>
          <p:cNvCxnSpPr>
            <a:endCxn id="23" idx="1"/>
          </p:cNvCxnSpPr>
          <p:nvPr/>
        </p:nvCxnSpPr>
        <p:spPr bwMode="auto">
          <a:xfrm>
            <a:off x="5903495" y="4506315"/>
            <a:ext cx="1262870" cy="295267"/>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8" name="Gerade Verbindung mit Pfeil 7"/>
          <p:cNvCxnSpPr>
            <a:endCxn id="25" idx="1"/>
          </p:cNvCxnSpPr>
          <p:nvPr/>
        </p:nvCxnSpPr>
        <p:spPr bwMode="auto">
          <a:xfrm>
            <a:off x="6390923" y="1419554"/>
            <a:ext cx="840791" cy="105481"/>
          </a:xfrm>
          <a:prstGeom prst="straightConnector1">
            <a:avLst/>
          </a:prstGeom>
          <a:ln w="4762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2" name="Textfeld 21"/>
          <p:cNvSpPr txBox="1"/>
          <p:nvPr/>
        </p:nvSpPr>
        <p:spPr>
          <a:xfrm>
            <a:off x="7166365" y="3412309"/>
            <a:ext cx="2520000" cy="707886"/>
          </a:xfrm>
          <a:prstGeom prst="rect">
            <a:avLst/>
          </a:prstGeom>
          <a:noFill/>
          <a:ln>
            <a:solidFill>
              <a:schemeClr val="accent1"/>
            </a:solidFill>
          </a:ln>
        </p:spPr>
        <p:txBody>
          <a:bodyPr wrap="square" rtlCol="0">
            <a:spAutoFit/>
          </a:bodyPr>
          <a:lstStyle/>
          <a:p>
            <a:r>
              <a:rPr lang="de-DE" sz="2000" b="1" dirty="0">
                <a:solidFill>
                  <a:schemeClr val="accent1"/>
                </a:solidFill>
                <a:latin typeface="Calibri" panose="020F0502020204030204" pitchFamily="34" charset="0"/>
              </a:rPr>
              <a:t>Menüleiste – Auswahl Selbstlernmodule</a:t>
            </a:r>
          </a:p>
        </p:txBody>
      </p:sp>
      <p:sp>
        <p:nvSpPr>
          <p:cNvPr id="23" name="Textfeld 22"/>
          <p:cNvSpPr txBox="1"/>
          <p:nvPr/>
        </p:nvSpPr>
        <p:spPr>
          <a:xfrm>
            <a:off x="7166365" y="4601527"/>
            <a:ext cx="2520000" cy="400110"/>
          </a:xfrm>
          <a:prstGeom prst="rect">
            <a:avLst/>
          </a:prstGeom>
          <a:noFill/>
          <a:ln>
            <a:solidFill>
              <a:schemeClr val="accent1"/>
            </a:solidFill>
          </a:ln>
        </p:spPr>
        <p:txBody>
          <a:bodyPr wrap="square" rtlCol="0">
            <a:spAutoFit/>
          </a:bodyPr>
          <a:lstStyle/>
          <a:p>
            <a:r>
              <a:rPr lang="de-DE" sz="2000" b="1" dirty="0" err="1">
                <a:solidFill>
                  <a:schemeClr val="accent1"/>
                </a:solidFill>
                <a:latin typeface="Calibri" panose="020F0502020204030204" pitchFamily="34" charset="0"/>
              </a:rPr>
              <a:t>Newsbox</a:t>
            </a:r>
            <a:endParaRPr lang="de-DE" sz="2000" b="1" dirty="0">
              <a:solidFill>
                <a:schemeClr val="accent1"/>
              </a:solidFill>
              <a:latin typeface="Calibri" panose="020F0502020204030204" pitchFamily="34" charset="0"/>
            </a:endParaRPr>
          </a:p>
        </p:txBody>
      </p:sp>
      <p:sp>
        <p:nvSpPr>
          <p:cNvPr id="24" name="Textfeld 23"/>
          <p:cNvSpPr txBox="1"/>
          <p:nvPr/>
        </p:nvSpPr>
        <p:spPr>
          <a:xfrm>
            <a:off x="7214491" y="2465900"/>
            <a:ext cx="2520000" cy="400110"/>
          </a:xfrm>
          <a:prstGeom prst="rect">
            <a:avLst/>
          </a:prstGeom>
          <a:noFill/>
          <a:ln w="0">
            <a:solidFill>
              <a:schemeClr val="accent1"/>
            </a:solidFill>
          </a:ln>
        </p:spPr>
        <p:txBody>
          <a:bodyPr wrap="square" rtlCol="0">
            <a:spAutoFit/>
          </a:bodyPr>
          <a:lstStyle/>
          <a:p>
            <a:r>
              <a:rPr lang="de-DE" sz="2000" b="1" dirty="0">
                <a:solidFill>
                  <a:schemeClr val="accent1"/>
                </a:solidFill>
                <a:latin typeface="Calibri" panose="020F0502020204030204" pitchFamily="34" charset="0"/>
              </a:rPr>
              <a:t>Suchfunktion</a:t>
            </a:r>
          </a:p>
        </p:txBody>
      </p:sp>
      <p:sp>
        <p:nvSpPr>
          <p:cNvPr id="25" name="Textfeld 24"/>
          <p:cNvSpPr txBox="1"/>
          <p:nvPr/>
        </p:nvSpPr>
        <p:spPr>
          <a:xfrm>
            <a:off x="7231714" y="1171092"/>
            <a:ext cx="2520000" cy="707886"/>
          </a:xfrm>
          <a:prstGeom prst="rect">
            <a:avLst/>
          </a:prstGeom>
          <a:noFill/>
          <a:ln w="0">
            <a:solidFill>
              <a:schemeClr val="accent1"/>
            </a:solidFill>
          </a:ln>
        </p:spPr>
        <p:txBody>
          <a:bodyPr wrap="square" rtlCol="0">
            <a:spAutoFit/>
          </a:bodyPr>
          <a:lstStyle/>
          <a:p>
            <a:r>
              <a:rPr lang="de-DE" sz="2000" b="1" dirty="0">
                <a:solidFill>
                  <a:schemeClr val="accent1"/>
                </a:solidFill>
                <a:latin typeface="Calibri" panose="020F0502020204030204" pitchFamily="34" charset="0"/>
              </a:rPr>
              <a:t>Anmelde – und Registrierbutton</a:t>
            </a:r>
          </a:p>
        </p:txBody>
      </p:sp>
      <p:cxnSp>
        <p:nvCxnSpPr>
          <p:cNvPr id="42" name="Gerade Verbindung mit Pfeil 41"/>
          <p:cNvCxnSpPr>
            <a:endCxn id="45" idx="1"/>
          </p:cNvCxnSpPr>
          <p:nvPr/>
        </p:nvCxnSpPr>
        <p:spPr bwMode="auto">
          <a:xfrm>
            <a:off x="1475874" y="5813637"/>
            <a:ext cx="5690491" cy="146918"/>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45" name="Textfeld 44"/>
          <p:cNvSpPr txBox="1"/>
          <p:nvPr/>
        </p:nvSpPr>
        <p:spPr>
          <a:xfrm>
            <a:off x="7166365" y="5606612"/>
            <a:ext cx="2520000" cy="707886"/>
          </a:xfrm>
          <a:prstGeom prst="rect">
            <a:avLst/>
          </a:prstGeom>
          <a:noFill/>
          <a:ln>
            <a:solidFill>
              <a:schemeClr val="accent1"/>
            </a:solidFill>
          </a:ln>
        </p:spPr>
        <p:txBody>
          <a:bodyPr wrap="square" rtlCol="0">
            <a:spAutoFit/>
          </a:bodyPr>
          <a:lstStyle/>
          <a:p>
            <a:r>
              <a:rPr lang="de-DE" sz="2000" b="1" dirty="0">
                <a:solidFill>
                  <a:schemeClr val="accent1"/>
                </a:solidFill>
                <a:latin typeface="Calibri" panose="020F0502020204030204" pitchFamily="34" charset="0"/>
              </a:rPr>
              <a:t>Einleitung – Intention der Seite</a:t>
            </a:r>
          </a:p>
        </p:txBody>
      </p:sp>
    </p:spTree>
    <p:extLst>
      <p:ext uri="{BB962C8B-B14F-4D97-AF65-F5344CB8AC3E}">
        <p14:creationId xmlns:p14="http://schemas.microsoft.com/office/powerpoint/2010/main" val="168729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12"/>
                                        </p:tgtEl>
                                      </p:cBhvr>
                                      <p:by x="140000" y="140000"/>
                                    </p:animScale>
                                  </p:childTnLst>
                                </p:cTn>
                              </p:par>
                              <p:par>
                                <p:cTn id="37" presetID="1" presetClass="exit" presetSubtype="0" fill="hold"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45" grpId="0" animBg="1"/>
      <p:bldP spid="4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endParaRPr lang="de-DE"/>
          </a:p>
        </p:txBody>
      </p:sp>
      <p:sp>
        <p:nvSpPr>
          <p:cNvPr id="3" name="Textplatzhalter 2"/>
          <p:cNvSpPr>
            <a:spLocks noGrp="1"/>
          </p:cNvSpPr>
          <p:nvPr>
            <p:ph type="body" sz="quarter" idx="10"/>
          </p:nvPr>
        </p:nvSpPr>
        <p:spPr/>
        <p:txBody>
          <a:bodyPr/>
          <a:lstStyle/>
          <a:p>
            <a:endParaRPr lang="de-DE"/>
          </a:p>
        </p:txBody>
      </p:sp>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78" y="260649"/>
            <a:ext cx="9116048" cy="6405090"/>
          </a:xfrm>
          <a:prstGeom prst="rect">
            <a:avLst/>
          </a:prstGeom>
        </p:spPr>
      </p:pic>
      <p:sp>
        <p:nvSpPr>
          <p:cNvPr id="9" name="Abgerundetes Rechteck 8"/>
          <p:cNvSpPr/>
          <p:nvPr/>
        </p:nvSpPr>
        <p:spPr bwMode="auto">
          <a:xfrm>
            <a:off x="273678" y="1270921"/>
            <a:ext cx="4692460" cy="526348"/>
          </a:xfrm>
          <a:prstGeom prst="round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58687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793277" y="1068258"/>
            <a:ext cx="7660912" cy="5332638"/>
          </a:xfrm>
        </p:spPr>
        <p:txBody>
          <a:bodyPr/>
          <a:lstStyle/>
          <a:p>
            <a:pPr latinLnBrk="1"/>
            <a:r>
              <a:rPr lang="de-DE" dirty="0"/>
              <a:t>Grundlagen</a:t>
            </a:r>
          </a:p>
          <a:p>
            <a:pPr lvl="1"/>
            <a:r>
              <a:rPr lang="de-DE" dirty="0">
                <a:solidFill>
                  <a:srgbClr val="000000"/>
                </a:solidFill>
                <a:ea typeface="MS Mincho"/>
                <a:cs typeface="Times New Roman"/>
              </a:rPr>
              <a:t>Einführung in und Sensibilisierung für die Grundlagen zeitgemäßen guten MU</a:t>
            </a:r>
            <a:endParaRPr lang="de-DE" dirty="0"/>
          </a:p>
          <a:p>
            <a:pPr latinLnBrk="1"/>
            <a:r>
              <a:rPr lang="de-DE" dirty="0"/>
              <a:t>Übergreifendes</a:t>
            </a:r>
          </a:p>
          <a:p>
            <a:pPr lvl="1" latinLnBrk="1"/>
            <a:r>
              <a:rPr lang="de-DE" dirty="0">
                <a:ea typeface="MS Mincho"/>
                <a:cs typeface="Times New Roman"/>
              </a:rPr>
              <a:t>Konkretisierung zentraler inhaltsübergreifender Themen zur Gestaltung guten   MUs </a:t>
            </a:r>
            <a:endParaRPr lang="de-DE" dirty="0"/>
          </a:p>
          <a:p>
            <a:pPr latinLnBrk="1"/>
            <a:r>
              <a:rPr lang="de-DE" dirty="0"/>
              <a:t>Inhalte</a:t>
            </a:r>
          </a:p>
          <a:p>
            <a:pPr lvl="1" latinLnBrk="1"/>
            <a:r>
              <a:rPr lang="de-DE" dirty="0">
                <a:solidFill>
                  <a:srgbClr val="000000"/>
                </a:solidFill>
                <a:ea typeface="MS Mincho"/>
                <a:cs typeface="Times New Roman"/>
              </a:rPr>
              <a:t>Konkretisierung zentraler Themen aus den vier Inhaltsbereichen der Bildungs-     </a:t>
            </a:r>
            <a:r>
              <a:rPr lang="de-DE" dirty="0" err="1">
                <a:solidFill>
                  <a:srgbClr val="000000"/>
                </a:solidFill>
                <a:ea typeface="MS Mincho"/>
                <a:cs typeface="Times New Roman"/>
              </a:rPr>
              <a:t>standards</a:t>
            </a:r>
            <a:endParaRPr lang="de-DE" dirty="0"/>
          </a:p>
          <a:p>
            <a:pPr latinLnBrk="1"/>
            <a:r>
              <a:rPr lang="de-DE" dirty="0"/>
              <a:t>Aufgabenformate</a:t>
            </a:r>
          </a:p>
          <a:p>
            <a:pPr lvl="1" latinLnBrk="1"/>
            <a:r>
              <a:rPr lang="de-DE" dirty="0"/>
              <a:t>Mathematische und mathematikdidaktische Durchdringung zentraler    Aufgabenformate</a:t>
            </a:r>
          </a:p>
          <a:p>
            <a:pPr latinLnBrk="1"/>
            <a:r>
              <a:rPr lang="de-DE" dirty="0"/>
              <a:t>Projektinfos</a:t>
            </a:r>
          </a:p>
          <a:p>
            <a:pPr lvl="1" latinLnBrk="1"/>
            <a:r>
              <a:rPr lang="de-DE" dirty="0">
                <a:ea typeface="MS Mincho"/>
                <a:cs typeface="Times New Roman"/>
                <a:sym typeface="Wingdings" panose="05000000000000000000" pitchFamily="2" charset="2"/>
              </a:rPr>
              <a:t>Informationen zum Projekt </a:t>
            </a:r>
            <a:endParaRPr lang="de-DE" dirty="0"/>
          </a:p>
        </p:txBody>
      </p:sp>
      <p:sp>
        <p:nvSpPr>
          <p:cNvPr id="6" name="Textplatzhalter 5"/>
          <p:cNvSpPr>
            <a:spLocks noGrp="1"/>
          </p:cNvSpPr>
          <p:nvPr>
            <p:ph type="body" sz="quarter" idx="10"/>
          </p:nvPr>
        </p:nvSpPr>
        <p:spPr/>
        <p:txBody>
          <a:bodyPr/>
          <a:lstStyle/>
          <a:p>
            <a:endParaRPr lang="de-DE"/>
          </a:p>
        </p:txBody>
      </p:sp>
      <p:sp>
        <p:nvSpPr>
          <p:cNvPr id="12" name="Titel 1"/>
          <p:cNvSpPr txBox="1">
            <a:spLocks/>
          </p:cNvSpPr>
          <p:nvPr/>
        </p:nvSpPr>
        <p:spPr>
          <a:xfrm>
            <a:off x="672035" y="284468"/>
            <a:ext cx="8543925" cy="490861"/>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200" b="0">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Grundstruktur</a:t>
            </a:r>
            <a:endParaRPr lang="de-DE" kern="0" dirty="0"/>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960" y="2786342"/>
            <a:ext cx="1080000" cy="792618"/>
          </a:xfrm>
          <a:prstGeom prst="rect">
            <a:avLst/>
          </a:prstGeom>
          <a:effectLst>
            <a:outerShdw blurRad="63500" sx="102000" sy="102000" algn="ctr" rotWithShape="0">
              <a:prstClr val="black">
                <a:alpha val="40000"/>
              </a:prstClr>
            </a:outerShdw>
          </a:effectLst>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960" y="1716088"/>
            <a:ext cx="1080000" cy="761480"/>
          </a:xfrm>
          <a:prstGeom prst="rect">
            <a:avLst/>
          </a:prstGeom>
          <a:effectLst>
            <a:outerShdw blurRad="63500" sx="102000" sy="102000" algn="ctr" rotWithShape="0">
              <a:prstClr val="black">
                <a:alpha val="40000"/>
              </a:prstClr>
            </a:outerShdw>
          </a:effectLst>
        </p:spPr>
      </p:pic>
      <p:pic>
        <p:nvPicPr>
          <p:cNvPr id="4" name="Bi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5960" y="3866147"/>
            <a:ext cx="1080000" cy="787953"/>
          </a:xfrm>
          <a:prstGeom prst="rect">
            <a:avLst/>
          </a:prstGeom>
          <a:effectLst>
            <a:outerShdw blurRad="63500" sx="102000" sy="102000" algn="ctr" rotWithShape="0">
              <a:prstClr val="black">
                <a:alpha val="40000"/>
              </a:prstClr>
            </a:outerShdw>
          </a:effectLst>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5960" y="5802397"/>
            <a:ext cx="1080000" cy="726836"/>
          </a:xfrm>
          <a:prstGeom prst="rect">
            <a:avLst/>
          </a:prstGeom>
          <a:effectLst>
            <a:outerShdw blurRad="63500" sx="102000" sy="102000" algn="ctr" rotWithShape="0">
              <a:prstClr val="black">
                <a:alpha val="40000"/>
              </a:prstClr>
            </a:outerShdw>
          </a:effectLst>
        </p:spPr>
      </p:pic>
      <p:pic>
        <p:nvPicPr>
          <p:cNvPr id="11" name="Bild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3892" y="782308"/>
            <a:ext cx="6045200" cy="419100"/>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845C45E5-9F78-4F40-9B2B-94C58235B07E}"/>
              </a:ext>
            </a:extLst>
          </p:cNvPr>
          <p:cNvPicPr>
            <a:picLocks noChangeAspect="1"/>
          </p:cNvPicPr>
          <p:nvPr/>
        </p:nvPicPr>
        <p:blipFill>
          <a:blip r:embed="rId8"/>
          <a:stretch>
            <a:fillRect/>
          </a:stretch>
        </p:blipFill>
        <p:spPr>
          <a:xfrm>
            <a:off x="8675960" y="4842272"/>
            <a:ext cx="1080000" cy="771953"/>
          </a:xfrm>
          <a:prstGeom prst="rect">
            <a:avLst/>
          </a:prstGeom>
        </p:spPr>
      </p:pic>
    </p:spTree>
    <p:extLst>
      <p:ext uri="{BB962C8B-B14F-4D97-AF65-F5344CB8AC3E}">
        <p14:creationId xmlns:p14="http://schemas.microsoft.com/office/powerpoint/2010/main" val="145259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Grundstruktur</a:t>
            </a:r>
          </a:p>
        </p:txBody>
      </p:sp>
      <p:sp>
        <p:nvSpPr>
          <p:cNvPr id="3" name="Textplatzhalter 2"/>
          <p:cNvSpPr>
            <a:spLocks noGrp="1"/>
          </p:cNvSpPr>
          <p:nvPr>
            <p:ph type="body" sz="quarter" idx="10"/>
          </p:nvPr>
        </p:nvSpPr>
        <p:spPr/>
        <p:txBody>
          <a:bodyPr/>
          <a:lstStyle/>
          <a:p>
            <a:endParaRPr lang="de-DE"/>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460" y="449535"/>
            <a:ext cx="1800000" cy="1269130"/>
          </a:xfrm>
          <a:prstGeom prst="rect">
            <a:avLst/>
          </a:prstGeom>
          <a:effectLst>
            <a:outerShdw blurRad="63500" sx="102000" sy="102000" algn="ctr" rotWithShape="0">
              <a:prstClr val="black">
                <a:alpha val="40000"/>
              </a:prstClr>
            </a:outerShdw>
          </a:effectLst>
        </p:spPr>
      </p:pic>
      <p:sp>
        <p:nvSpPr>
          <p:cNvPr id="4" name="Rechteck 3"/>
          <p:cNvSpPr/>
          <p:nvPr/>
        </p:nvSpPr>
        <p:spPr>
          <a:xfrm>
            <a:off x="672035" y="1111036"/>
            <a:ext cx="6855816" cy="1381917"/>
          </a:xfrm>
          <a:prstGeom prst="rect">
            <a:avLst/>
          </a:prstGeom>
        </p:spPr>
        <p:txBody>
          <a:bodyPr wrap="square">
            <a:spAutoFit/>
          </a:bodyPr>
          <a:lstStyle/>
          <a:p>
            <a:pPr marL="342000" lvl="0" indent="-342900" fontAlgn="base" latinLnBrk="1">
              <a:spcBef>
                <a:spcPts val="576"/>
              </a:spcBef>
              <a:spcAft>
                <a:spcPts val="600"/>
              </a:spcAft>
              <a:buClr>
                <a:srgbClr val="327A86"/>
              </a:buClr>
              <a:buFont typeface="Wingdings" charset="2"/>
              <a:buChar char="§"/>
            </a:pPr>
            <a:r>
              <a:rPr lang="de-DE" sz="2600" b="1" kern="0" dirty="0">
                <a:solidFill>
                  <a:prstClr val="black"/>
                </a:solidFill>
                <a:latin typeface="Calibri"/>
                <a:cs typeface="Calibri"/>
              </a:rPr>
              <a:t>Grundlagen</a:t>
            </a:r>
          </a:p>
          <a:p>
            <a:pPr marL="742950" lvl="1" indent="-285750" fontAlgn="base">
              <a:spcBef>
                <a:spcPct val="20000"/>
              </a:spcBef>
              <a:spcAft>
                <a:spcPts val="600"/>
              </a:spcAft>
              <a:buClr>
                <a:srgbClr val="737373"/>
              </a:buClr>
              <a:buFont typeface="Wingdings" charset="2"/>
              <a:buChar char="§"/>
            </a:pPr>
            <a:r>
              <a:rPr lang="de-DE" sz="2400" kern="0" dirty="0">
                <a:solidFill>
                  <a:srgbClr val="000000"/>
                </a:solidFill>
                <a:latin typeface="Calibri"/>
                <a:ea typeface="MS Mincho"/>
                <a:cs typeface="Times New Roman"/>
              </a:rPr>
              <a:t>Einführung in und Sensibilisierung für die Grundlagen zeitgemäßen guten MU</a:t>
            </a:r>
            <a:endParaRPr lang="de-DE" sz="2400" kern="0" dirty="0">
              <a:solidFill>
                <a:prstClr val="black"/>
              </a:solidFill>
              <a:latin typeface="Calibri"/>
              <a:cs typeface="Calibri"/>
            </a:endParaRPr>
          </a:p>
        </p:txBody>
      </p:sp>
      <p:sp>
        <p:nvSpPr>
          <p:cNvPr id="7" name="Rechteck 6"/>
          <p:cNvSpPr/>
          <p:nvPr/>
        </p:nvSpPr>
        <p:spPr>
          <a:xfrm>
            <a:off x="672033" y="3414722"/>
            <a:ext cx="5792561" cy="2462213"/>
          </a:xfrm>
          <a:prstGeom prst="rect">
            <a:avLst/>
          </a:prstGeom>
        </p:spPr>
        <p:txBody>
          <a:bodyPr wrap="square">
            <a:spAutoFit/>
          </a:bodyPr>
          <a:lstStyle/>
          <a:p>
            <a:pPr marL="342900" indent="-342900" latinLnBrk="1">
              <a:buFont typeface="Wingdings" charset="2"/>
              <a:buChar char="§"/>
            </a:pPr>
            <a:r>
              <a:rPr lang="de-DE" sz="2200" dirty="0">
                <a:latin typeface="Calibri" charset="0"/>
                <a:ea typeface="Calibri" charset="0"/>
                <a:cs typeface="Calibri" charset="0"/>
              </a:rPr>
              <a:t>Mathe – mehr als Rechnen</a:t>
            </a:r>
          </a:p>
          <a:p>
            <a:pPr marL="800100" lvl="1" indent="-342900" latinLnBrk="1">
              <a:buFont typeface="Wingdings" charset="2"/>
              <a:buChar char="§"/>
            </a:pPr>
            <a:r>
              <a:rPr lang="de-DE" sz="2000" dirty="0">
                <a:latin typeface="Calibri" charset="0"/>
                <a:ea typeface="Calibri" charset="0"/>
                <a:cs typeface="Calibri" charset="0"/>
              </a:rPr>
              <a:t>z.B.  Prozessbezogene Kompetenzen fördern</a:t>
            </a:r>
          </a:p>
          <a:p>
            <a:pPr marL="342900" indent="-342900" latinLnBrk="1">
              <a:lnSpc>
                <a:spcPct val="150000"/>
              </a:lnSpc>
              <a:buFont typeface="Wingdings" charset="2"/>
              <a:buChar char="§"/>
            </a:pPr>
            <a:r>
              <a:rPr lang="de-DE" sz="2200" dirty="0">
                <a:latin typeface="Calibri" charset="0"/>
                <a:ea typeface="Calibri" charset="0"/>
                <a:cs typeface="Calibri" charset="0"/>
              </a:rPr>
              <a:t>Kinder denken anders</a:t>
            </a:r>
          </a:p>
          <a:p>
            <a:pPr marL="800100" lvl="1" indent="-342900" latinLnBrk="1">
              <a:buFont typeface="Wingdings" charset="2"/>
              <a:buChar char="§"/>
            </a:pPr>
            <a:r>
              <a:rPr lang="de-DE" sz="2000" dirty="0">
                <a:latin typeface="Calibri" charset="0"/>
                <a:ea typeface="Calibri" charset="0"/>
                <a:cs typeface="Calibri" charset="0"/>
              </a:rPr>
              <a:t>z.B.  Eigenproduktionen</a:t>
            </a:r>
          </a:p>
          <a:p>
            <a:pPr marL="342900" indent="-342900" latinLnBrk="1">
              <a:lnSpc>
                <a:spcPct val="150000"/>
              </a:lnSpc>
              <a:buFont typeface="Wingdings" charset="2"/>
              <a:buChar char="§"/>
            </a:pPr>
            <a:r>
              <a:rPr lang="de-DE" sz="2200" dirty="0">
                <a:latin typeface="Calibri" charset="0"/>
                <a:ea typeface="Calibri" charset="0"/>
                <a:cs typeface="Calibri" charset="0"/>
              </a:rPr>
              <a:t>Unterricht – mehr als gute Aufgaben</a:t>
            </a:r>
          </a:p>
          <a:p>
            <a:pPr marL="800100" lvl="1" indent="-342900" latinLnBrk="1">
              <a:buFont typeface="Wingdings" charset="2"/>
              <a:buChar char="§"/>
            </a:pPr>
            <a:r>
              <a:rPr lang="de-DE" sz="2000" dirty="0">
                <a:latin typeface="Calibri" charset="0"/>
                <a:ea typeface="Calibri" charset="0"/>
                <a:cs typeface="Calibri" charset="0"/>
              </a:rPr>
              <a:t>z.B. Aufgaben </a:t>
            </a:r>
            <a:r>
              <a:rPr lang="de-DE" sz="2000" dirty="0" err="1">
                <a:latin typeface="Calibri" charset="0"/>
                <a:ea typeface="Calibri" charset="0"/>
                <a:cs typeface="Calibri" charset="0"/>
              </a:rPr>
              <a:t>adptieren</a:t>
            </a:r>
            <a:endParaRPr lang="de-DE" sz="2000" dirty="0">
              <a:latin typeface="Calibri" charset="0"/>
              <a:ea typeface="Calibri" charset="0"/>
              <a:cs typeface="Calibri" charset="0"/>
            </a:endParaRP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460" y="1972810"/>
            <a:ext cx="2921000" cy="4508500"/>
          </a:xfrm>
          <a:prstGeom prst="rect">
            <a:avLst/>
          </a:prstGeom>
        </p:spPr>
      </p:pic>
    </p:spTree>
    <p:extLst>
      <p:ext uri="{BB962C8B-B14F-4D97-AF65-F5344CB8AC3E}">
        <p14:creationId xmlns:p14="http://schemas.microsoft.com/office/powerpoint/2010/main" val="6672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483" y="2230404"/>
            <a:ext cx="2838854" cy="4281938"/>
          </a:xfrm>
          <a:prstGeom prst="rect">
            <a:avLst/>
          </a:prstGeom>
        </p:spPr>
      </p:pic>
      <p:sp>
        <p:nvSpPr>
          <p:cNvPr id="2" name="Titel 1"/>
          <p:cNvSpPr>
            <a:spLocks noGrp="1"/>
          </p:cNvSpPr>
          <p:nvPr>
            <p:ph type="title"/>
          </p:nvPr>
        </p:nvSpPr>
        <p:spPr/>
        <p:txBody>
          <a:bodyPr>
            <a:normAutofit fontScale="90000"/>
          </a:bodyPr>
          <a:lstStyle/>
          <a:p>
            <a:r>
              <a:rPr lang="de-DE" dirty="0"/>
              <a:t>Grundstruktur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722" y="439190"/>
            <a:ext cx="1800000" cy="1321030"/>
          </a:xfrm>
          <a:prstGeom prst="rect">
            <a:avLst/>
          </a:prstGeom>
          <a:effectLst>
            <a:outerShdw blurRad="63500" sx="102000" sy="102000" algn="ctr" rotWithShape="0">
              <a:prstClr val="black">
                <a:alpha val="40000"/>
              </a:prstClr>
            </a:outerShdw>
          </a:effectLst>
        </p:spPr>
      </p:pic>
      <p:sp>
        <p:nvSpPr>
          <p:cNvPr id="5" name="Rechteck 4"/>
          <p:cNvSpPr/>
          <p:nvPr/>
        </p:nvSpPr>
        <p:spPr>
          <a:xfrm>
            <a:off x="672034" y="1245513"/>
            <a:ext cx="7466126" cy="1314206"/>
          </a:xfrm>
          <a:prstGeom prst="rect">
            <a:avLst/>
          </a:prstGeom>
        </p:spPr>
        <p:txBody>
          <a:bodyPr wrap="square">
            <a:spAutoFit/>
          </a:bodyPr>
          <a:lstStyle/>
          <a:p>
            <a:pPr marL="342000" lvl="0" indent="-342900" fontAlgn="base" latinLnBrk="1">
              <a:spcBef>
                <a:spcPts val="576"/>
              </a:spcBef>
              <a:spcAft>
                <a:spcPts val="600"/>
              </a:spcAft>
              <a:buClr>
                <a:srgbClr val="327A86"/>
              </a:buClr>
              <a:buFont typeface="Wingdings" charset="2"/>
              <a:buChar char="§"/>
            </a:pPr>
            <a:r>
              <a:rPr lang="de-DE" sz="2600" b="1" kern="0" dirty="0">
                <a:solidFill>
                  <a:prstClr val="black"/>
                </a:solidFill>
                <a:latin typeface="Calibri"/>
                <a:cs typeface="Calibri"/>
              </a:rPr>
              <a:t>Übergreifendes</a:t>
            </a:r>
          </a:p>
          <a:p>
            <a:pPr marL="742950" lvl="1" indent="-285750" fontAlgn="base" latinLnBrk="1">
              <a:spcBef>
                <a:spcPct val="20000"/>
              </a:spcBef>
              <a:spcAft>
                <a:spcPts val="600"/>
              </a:spcAft>
              <a:buClr>
                <a:srgbClr val="737373"/>
              </a:buClr>
              <a:buFont typeface="Wingdings" charset="2"/>
              <a:buChar char="§"/>
            </a:pPr>
            <a:r>
              <a:rPr lang="de-DE" sz="2200" kern="0" dirty="0">
                <a:solidFill>
                  <a:prstClr val="black"/>
                </a:solidFill>
                <a:latin typeface="Calibri"/>
                <a:ea typeface="MS Mincho"/>
                <a:cs typeface="Times New Roman"/>
              </a:rPr>
              <a:t>Konkretisierung zentraler inhaltsübergreifender Themen zur Gestaltung guten MUs </a:t>
            </a:r>
            <a:endParaRPr lang="de-DE" sz="2200" kern="0" dirty="0">
              <a:solidFill>
                <a:prstClr val="black"/>
              </a:solidFill>
              <a:latin typeface="Calibri"/>
              <a:cs typeface="Calibri"/>
            </a:endParaRPr>
          </a:p>
        </p:txBody>
      </p:sp>
      <p:sp>
        <p:nvSpPr>
          <p:cNvPr id="7" name="Rechteck 6"/>
          <p:cNvSpPr/>
          <p:nvPr/>
        </p:nvSpPr>
        <p:spPr>
          <a:xfrm>
            <a:off x="672034" y="3414722"/>
            <a:ext cx="4463846" cy="2062103"/>
          </a:xfrm>
          <a:prstGeom prst="rect">
            <a:avLst/>
          </a:prstGeom>
        </p:spPr>
        <p:txBody>
          <a:bodyPr wrap="square">
            <a:spAutoFit/>
          </a:bodyPr>
          <a:lstStyle/>
          <a:p>
            <a:pPr marL="342900" indent="-342900" latinLnBrk="1">
              <a:buFont typeface="Arial" charset="0"/>
              <a:buChar char="•"/>
            </a:pPr>
            <a:r>
              <a:rPr lang="de-DE" sz="2200" dirty="0">
                <a:latin typeface="Calibri" charset="0"/>
                <a:ea typeface="Calibri" charset="0"/>
                <a:cs typeface="Calibri" charset="0"/>
              </a:rPr>
              <a:t>Prinzipien</a:t>
            </a:r>
          </a:p>
          <a:p>
            <a:pPr marL="800100" lvl="1" indent="-342900" latinLnBrk="1">
              <a:buFont typeface="Arial" charset="0"/>
              <a:buChar char="•"/>
            </a:pPr>
            <a:r>
              <a:rPr lang="de-DE" sz="2000" dirty="0">
                <a:latin typeface="Calibri" charset="0"/>
                <a:ea typeface="Calibri" charset="0"/>
                <a:cs typeface="Calibri" charset="0"/>
              </a:rPr>
              <a:t>z.B. Sprachförderung</a:t>
            </a:r>
          </a:p>
          <a:p>
            <a:pPr marL="342900" indent="-342900" latinLnBrk="1">
              <a:buFont typeface="Arial" charset="0"/>
              <a:buChar char="•"/>
            </a:pPr>
            <a:r>
              <a:rPr lang="de-DE" sz="2200" dirty="0">
                <a:latin typeface="Calibri" charset="0"/>
                <a:ea typeface="Calibri" charset="0"/>
                <a:cs typeface="Calibri" charset="0"/>
              </a:rPr>
              <a:t>Vielfalt</a:t>
            </a:r>
          </a:p>
          <a:p>
            <a:pPr marL="800100" lvl="1" indent="-342900" latinLnBrk="1">
              <a:buFont typeface="Arial" charset="0"/>
              <a:buChar char="•"/>
            </a:pPr>
            <a:r>
              <a:rPr lang="de-DE" sz="2000" dirty="0">
                <a:latin typeface="Calibri" charset="0"/>
                <a:ea typeface="Calibri" charset="0"/>
                <a:cs typeface="Calibri" charset="0"/>
              </a:rPr>
              <a:t>Heterogenität</a:t>
            </a:r>
          </a:p>
          <a:p>
            <a:pPr marL="342900" indent="-342900" latinLnBrk="1">
              <a:buFont typeface="Arial" charset="0"/>
              <a:buChar char="•"/>
            </a:pPr>
            <a:r>
              <a:rPr lang="de-DE" sz="2200" dirty="0">
                <a:latin typeface="Calibri" charset="0"/>
                <a:ea typeface="Calibri" charset="0"/>
                <a:cs typeface="Calibri" charset="0"/>
              </a:rPr>
              <a:t>Leistungen</a:t>
            </a:r>
          </a:p>
          <a:p>
            <a:pPr marL="800100" lvl="1" indent="-342900" latinLnBrk="1">
              <a:buFont typeface="Arial" charset="0"/>
              <a:buChar char="•"/>
            </a:pPr>
            <a:r>
              <a:rPr lang="de-DE" sz="2000" dirty="0">
                <a:latin typeface="Calibri" charset="0"/>
                <a:ea typeface="Calibri" charset="0"/>
                <a:cs typeface="Calibri" charset="0"/>
              </a:rPr>
              <a:t>Standortbestimmungen</a:t>
            </a:r>
          </a:p>
        </p:txBody>
      </p:sp>
    </p:spTree>
    <p:extLst>
      <p:ext uri="{BB962C8B-B14F-4D97-AF65-F5344CB8AC3E}">
        <p14:creationId xmlns:p14="http://schemas.microsoft.com/office/powerpoint/2010/main" val="55192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Grundstruktur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9117" y="498277"/>
            <a:ext cx="1800000" cy="1313256"/>
          </a:xfrm>
          <a:prstGeom prst="rect">
            <a:avLst/>
          </a:prstGeom>
          <a:effectLst>
            <a:outerShdw blurRad="63500" sx="102000" sy="102000" algn="ctr" rotWithShape="0">
              <a:prstClr val="black">
                <a:alpha val="40000"/>
              </a:prstClr>
            </a:outerShdw>
          </a:effectLst>
        </p:spPr>
      </p:pic>
      <p:sp>
        <p:nvSpPr>
          <p:cNvPr id="5" name="Rechteck 4"/>
          <p:cNvSpPr/>
          <p:nvPr/>
        </p:nvSpPr>
        <p:spPr>
          <a:xfrm>
            <a:off x="672035" y="1245513"/>
            <a:ext cx="6296324" cy="1314206"/>
          </a:xfrm>
          <a:prstGeom prst="rect">
            <a:avLst/>
          </a:prstGeom>
        </p:spPr>
        <p:txBody>
          <a:bodyPr wrap="square">
            <a:spAutoFit/>
          </a:bodyPr>
          <a:lstStyle/>
          <a:p>
            <a:pPr marL="342000" lvl="0" indent="-342900" fontAlgn="base" latinLnBrk="1">
              <a:spcBef>
                <a:spcPts val="576"/>
              </a:spcBef>
              <a:spcAft>
                <a:spcPts val="600"/>
              </a:spcAft>
              <a:buClr>
                <a:srgbClr val="327A86"/>
              </a:buClr>
              <a:buFont typeface="Wingdings" charset="2"/>
              <a:buChar char="§"/>
            </a:pPr>
            <a:r>
              <a:rPr lang="de-DE" sz="2600" b="1" kern="0" dirty="0">
                <a:solidFill>
                  <a:prstClr val="black"/>
                </a:solidFill>
                <a:latin typeface="Calibri"/>
                <a:cs typeface="Calibri"/>
              </a:rPr>
              <a:t>Inhalte</a:t>
            </a:r>
          </a:p>
          <a:p>
            <a:pPr marL="742950" lvl="1" indent="-285750" fontAlgn="base" latinLnBrk="1">
              <a:spcBef>
                <a:spcPct val="20000"/>
              </a:spcBef>
              <a:spcAft>
                <a:spcPts val="600"/>
              </a:spcAft>
              <a:buClr>
                <a:srgbClr val="737373"/>
              </a:buClr>
              <a:buFont typeface="Wingdings" charset="2"/>
              <a:buChar char="§"/>
            </a:pPr>
            <a:r>
              <a:rPr lang="de-DE" sz="2200" kern="0" dirty="0">
                <a:solidFill>
                  <a:srgbClr val="000000"/>
                </a:solidFill>
                <a:latin typeface="Calibri"/>
                <a:ea typeface="MS Mincho"/>
                <a:cs typeface="Times New Roman"/>
              </a:rPr>
              <a:t>Konkretisierung zentraler Themen aus den vier Inhaltsbereichen der  Bildungsstandards</a:t>
            </a:r>
            <a:endParaRPr lang="de-DE" sz="2200" kern="0" dirty="0">
              <a:solidFill>
                <a:prstClr val="black"/>
              </a:solidFill>
              <a:latin typeface="Calibri"/>
              <a:cs typeface="Calibri"/>
            </a:endParaRPr>
          </a:p>
        </p:txBody>
      </p:sp>
      <p:sp>
        <p:nvSpPr>
          <p:cNvPr id="6" name="Rechteck 5"/>
          <p:cNvSpPr/>
          <p:nvPr/>
        </p:nvSpPr>
        <p:spPr>
          <a:xfrm>
            <a:off x="672034" y="3414722"/>
            <a:ext cx="6427266" cy="3308598"/>
          </a:xfrm>
          <a:prstGeom prst="rect">
            <a:avLst/>
          </a:prstGeom>
        </p:spPr>
        <p:txBody>
          <a:bodyPr wrap="square">
            <a:spAutoFit/>
          </a:bodyPr>
          <a:lstStyle/>
          <a:p>
            <a:pPr marL="342900" indent="-342900" latinLnBrk="1">
              <a:buFont typeface="Wingdings" charset="2"/>
              <a:buChar char="§"/>
            </a:pPr>
            <a:r>
              <a:rPr lang="de-DE" sz="2200" dirty="0">
                <a:latin typeface="Calibri" charset="0"/>
                <a:ea typeface="Calibri" charset="0"/>
                <a:cs typeface="Calibri" charset="0"/>
              </a:rPr>
              <a:t>Zahlen und Operationen</a:t>
            </a:r>
          </a:p>
          <a:p>
            <a:pPr marL="800100" lvl="1" indent="-342900" latinLnBrk="1">
              <a:buFont typeface="Wingdings" charset="2"/>
              <a:buChar char="§"/>
            </a:pPr>
            <a:r>
              <a:rPr lang="de-DE" sz="2000" dirty="0">
                <a:latin typeface="Calibri" charset="0"/>
                <a:ea typeface="Calibri" charset="0"/>
                <a:cs typeface="Calibri" charset="0"/>
              </a:rPr>
              <a:t>z.B. Zahlraumerweiterung</a:t>
            </a:r>
          </a:p>
          <a:p>
            <a:pPr marL="342900" indent="-342900" latinLnBrk="1">
              <a:lnSpc>
                <a:spcPct val="150000"/>
              </a:lnSpc>
              <a:buFont typeface="Wingdings" charset="2"/>
              <a:buChar char="§"/>
            </a:pPr>
            <a:r>
              <a:rPr lang="de-DE" sz="2200" dirty="0">
                <a:latin typeface="Calibri" charset="0"/>
                <a:ea typeface="Calibri" charset="0"/>
                <a:cs typeface="Calibri" charset="0"/>
              </a:rPr>
              <a:t>Raum und Form</a:t>
            </a:r>
          </a:p>
          <a:p>
            <a:pPr marL="800100" lvl="1" indent="-342900" latinLnBrk="1">
              <a:buFont typeface="Wingdings" charset="2"/>
              <a:buChar char="§"/>
            </a:pPr>
            <a:r>
              <a:rPr lang="de-DE" sz="2000" dirty="0">
                <a:latin typeface="Calibri" charset="0"/>
                <a:ea typeface="Calibri" charset="0"/>
                <a:cs typeface="Calibri" charset="0"/>
              </a:rPr>
              <a:t>z.B. Raumvorstellung</a:t>
            </a:r>
          </a:p>
          <a:p>
            <a:pPr marL="342900" indent="-342900" latinLnBrk="1">
              <a:lnSpc>
                <a:spcPct val="150000"/>
              </a:lnSpc>
              <a:buFont typeface="Wingdings" charset="2"/>
              <a:buChar char="§"/>
            </a:pPr>
            <a:r>
              <a:rPr lang="de-DE" sz="2200" dirty="0">
                <a:latin typeface="Calibri" charset="0"/>
                <a:ea typeface="Calibri" charset="0"/>
                <a:cs typeface="Calibri" charset="0"/>
              </a:rPr>
              <a:t>Größen und Messen</a:t>
            </a:r>
          </a:p>
          <a:p>
            <a:pPr marL="800100" lvl="1" indent="-342900" latinLnBrk="1">
              <a:buFont typeface="Wingdings" charset="2"/>
              <a:buChar char="§"/>
            </a:pPr>
            <a:r>
              <a:rPr lang="de-DE" sz="2000" dirty="0">
                <a:latin typeface="Calibri" charset="0"/>
                <a:ea typeface="Calibri" charset="0"/>
                <a:cs typeface="Calibri" charset="0"/>
              </a:rPr>
              <a:t>z.B. Sachrechnen</a:t>
            </a:r>
          </a:p>
          <a:p>
            <a:pPr marL="342900" indent="-342900" latinLnBrk="1">
              <a:lnSpc>
                <a:spcPct val="150000"/>
              </a:lnSpc>
              <a:buFont typeface="Wingdings" charset="2"/>
              <a:buChar char="§"/>
            </a:pPr>
            <a:r>
              <a:rPr lang="de-DE" sz="2200" dirty="0">
                <a:latin typeface="Calibri" charset="0"/>
                <a:ea typeface="Calibri" charset="0"/>
                <a:cs typeface="Calibri" charset="0"/>
              </a:rPr>
              <a:t>DHW</a:t>
            </a:r>
          </a:p>
          <a:p>
            <a:pPr marL="800100" lvl="1" indent="-342900" latinLnBrk="1">
              <a:buFont typeface="Wingdings" charset="2"/>
              <a:buChar char="§"/>
            </a:pPr>
            <a:r>
              <a:rPr lang="de-DE" sz="2000" dirty="0">
                <a:latin typeface="Calibri" charset="0"/>
                <a:ea typeface="Calibri" charset="0"/>
                <a:cs typeface="Calibri" charset="0"/>
              </a:rPr>
              <a:t>z.B. Zufall und Wahrscheinlichkeit</a:t>
            </a:r>
          </a:p>
        </p:txBody>
      </p:sp>
      <p:pic>
        <p:nvPicPr>
          <p:cNvPr id="7" name="Bild 6"/>
          <p:cNvPicPr>
            <a:picLocks noChangeAspect="1"/>
          </p:cNvPicPr>
          <p:nvPr/>
        </p:nvPicPr>
        <p:blipFill rotWithShape="1">
          <a:blip r:embed="rId3">
            <a:extLst>
              <a:ext uri="{28A0092B-C50C-407E-A947-70E740481C1C}">
                <a14:useLocalDpi xmlns:a14="http://schemas.microsoft.com/office/drawing/2010/main" val="0"/>
              </a:ext>
            </a:extLst>
          </a:blip>
          <a:srcRect t="4022" b="4270"/>
          <a:stretch/>
        </p:blipFill>
        <p:spPr>
          <a:xfrm>
            <a:off x="7099300" y="2207172"/>
            <a:ext cx="2806700" cy="4146331"/>
          </a:xfrm>
          <a:prstGeom prst="rect">
            <a:avLst/>
          </a:prstGeom>
        </p:spPr>
      </p:pic>
    </p:spTree>
    <p:extLst>
      <p:ext uri="{BB962C8B-B14F-4D97-AF65-F5344CB8AC3E}">
        <p14:creationId xmlns:p14="http://schemas.microsoft.com/office/powerpoint/2010/main" val="156880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Grundstruktur</a:t>
            </a:r>
          </a:p>
        </p:txBody>
      </p:sp>
      <p:sp>
        <p:nvSpPr>
          <p:cNvPr id="3" name="Textplatzhalter 2"/>
          <p:cNvSpPr>
            <a:spLocks noGrp="1"/>
          </p:cNvSpPr>
          <p:nvPr>
            <p:ph type="body" sz="quarter" idx="10"/>
          </p:nvPr>
        </p:nvSpPr>
        <p:spPr/>
        <p:txBody>
          <a:bodyPr/>
          <a:lstStyle/>
          <a:p>
            <a:endParaRPr lang="de-DE"/>
          </a:p>
        </p:txBody>
      </p:sp>
      <p:sp>
        <p:nvSpPr>
          <p:cNvPr id="5" name="Rechteck 4"/>
          <p:cNvSpPr/>
          <p:nvPr/>
        </p:nvSpPr>
        <p:spPr>
          <a:xfrm>
            <a:off x="672034" y="1272542"/>
            <a:ext cx="7780850" cy="1314206"/>
          </a:xfrm>
          <a:prstGeom prst="rect">
            <a:avLst/>
          </a:prstGeom>
        </p:spPr>
        <p:txBody>
          <a:bodyPr wrap="square">
            <a:spAutoFit/>
          </a:bodyPr>
          <a:lstStyle/>
          <a:p>
            <a:pPr marL="342000" lvl="0" indent="-342900" fontAlgn="base" latinLnBrk="1">
              <a:spcBef>
                <a:spcPts val="576"/>
              </a:spcBef>
              <a:spcAft>
                <a:spcPts val="600"/>
              </a:spcAft>
              <a:buClr>
                <a:srgbClr val="327A86"/>
              </a:buClr>
              <a:buFont typeface="Wingdings" charset="2"/>
              <a:buChar char="§"/>
            </a:pPr>
            <a:r>
              <a:rPr lang="de-DE" sz="2600" b="1" kern="0" dirty="0">
                <a:solidFill>
                  <a:prstClr val="black"/>
                </a:solidFill>
                <a:latin typeface="Calibri"/>
                <a:cs typeface="Calibri"/>
              </a:rPr>
              <a:t>Aufgabenformate</a:t>
            </a:r>
          </a:p>
          <a:p>
            <a:pPr marL="742950" lvl="1" indent="-285750" fontAlgn="base" latinLnBrk="1">
              <a:spcBef>
                <a:spcPct val="20000"/>
              </a:spcBef>
              <a:spcAft>
                <a:spcPts val="600"/>
              </a:spcAft>
              <a:buClr>
                <a:srgbClr val="737373"/>
              </a:buClr>
              <a:buFont typeface="Wingdings" charset="2"/>
              <a:buChar char="§"/>
            </a:pPr>
            <a:r>
              <a:rPr lang="de-DE" sz="2200" kern="0" dirty="0">
                <a:solidFill>
                  <a:prstClr val="black"/>
                </a:solidFill>
                <a:latin typeface="Calibri"/>
                <a:cs typeface="Calibri"/>
              </a:rPr>
              <a:t>Mathematische und mathematikdidaktische Durchdringung zentraler Aufgabenformate</a:t>
            </a:r>
          </a:p>
        </p:txBody>
      </p:sp>
      <p:sp>
        <p:nvSpPr>
          <p:cNvPr id="6" name="Rechteck 5"/>
          <p:cNvSpPr/>
          <p:nvPr/>
        </p:nvSpPr>
        <p:spPr>
          <a:xfrm>
            <a:off x="672034" y="3414722"/>
            <a:ext cx="4463846" cy="1446550"/>
          </a:xfrm>
          <a:prstGeom prst="rect">
            <a:avLst/>
          </a:prstGeom>
        </p:spPr>
        <p:txBody>
          <a:bodyPr wrap="square">
            <a:spAutoFit/>
          </a:bodyPr>
          <a:lstStyle/>
          <a:p>
            <a:pPr latinLnBrk="1"/>
            <a:r>
              <a:rPr lang="de-DE" sz="2200" dirty="0" err="1">
                <a:latin typeface="Calibri" charset="0"/>
                <a:ea typeface="Calibri" charset="0"/>
                <a:cs typeface="Calibri" charset="0"/>
              </a:rPr>
              <a:t>z.B</a:t>
            </a:r>
            <a:endParaRPr lang="de-DE" sz="2200" dirty="0">
              <a:latin typeface="Calibri" charset="0"/>
              <a:ea typeface="Calibri" charset="0"/>
              <a:cs typeface="Calibri" charset="0"/>
            </a:endParaRPr>
          </a:p>
          <a:p>
            <a:pPr marL="342900" indent="-342900" latinLnBrk="1">
              <a:buFont typeface="Wingdings" charset="2"/>
              <a:buChar char="§"/>
            </a:pPr>
            <a:r>
              <a:rPr lang="de-DE" sz="2200" dirty="0">
                <a:latin typeface="Calibri" charset="0"/>
                <a:ea typeface="Calibri" charset="0"/>
                <a:cs typeface="Calibri" charset="0"/>
              </a:rPr>
              <a:t>Zahlenmauern</a:t>
            </a:r>
          </a:p>
          <a:p>
            <a:pPr marL="342900" indent="-342900" latinLnBrk="1">
              <a:buFont typeface="Wingdings" charset="2"/>
              <a:buChar char="§"/>
            </a:pPr>
            <a:r>
              <a:rPr lang="de-DE" sz="2200" dirty="0">
                <a:latin typeface="Calibri" charset="0"/>
                <a:ea typeface="Calibri" charset="0"/>
                <a:cs typeface="Calibri" charset="0"/>
              </a:rPr>
              <a:t>Zahlenketten</a:t>
            </a:r>
          </a:p>
          <a:p>
            <a:pPr marL="342900" indent="-342900" latinLnBrk="1">
              <a:buFont typeface="Wingdings" charset="2"/>
              <a:buChar char="§"/>
            </a:pPr>
            <a:r>
              <a:rPr lang="de-DE" sz="2200" dirty="0">
                <a:latin typeface="Calibri" charset="0"/>
                <a:ea typeface="Calibri" charset="0"/>
                <a:cs typeface="Calibri" charset="0"/>
              </a:rPr>
              <a:t>bunte Türme bauen</a:t>
            </a:r>
          </a:p>
        </p:txBody>
      </p:sp>
      <p:pic>
        <p:nvPicPr>
          <p:cNvPr id="8" name="Grafik 7">
            <a:extLst>
              <a:ext uri="{FF2B5EF4-FFF2-40B4-BE49-F238E27FC236}">
                <a16:creationId xmlns:a16="http://schemas.microsoft.com/office/drawing/2014/main" id="{ABF68BBE-7D5F-F94F-B3E7-8DA744ADDE86}"/>
              </a:ext>
            </a:extLst>
          </p:cNvPr>
          <p:cNvPicPr>
            <a:picLocks noChangeAspect="1"/>
          </p:cNvPicPr>
          <p:nvPr/>
        </p:nvPicPr>
        <p:blipFill>
          <a:blip r:embed="rId2"/>
          <a:stretch>
            <a:fillRect/>
          </a:stretch>
        </p:blipFill>
        <p:spPr>
          <a:xfrm>
            <a:off x="6748298" y="2284435"/>
            <a:ext cx="3042088" cy="4056117"/>
          </a:xfrm>
          <a:prstGeom prst="rect">
            <a:avLst/>
          </a:prstGeom>
        </p:spPr>
      </p:pic>
      <p:pic>
        <p:nvPicPr>
          <p:cNvPr id="10" name="Grafik 9">
            <a:extLst>
              <a:ext uri="{FF2B5EF4-FFF2-40B4-BE49-F238E27FC236}">
                <a16:creationId xmlns:a16="http://schemas.microsoft.com/office/drawing/2014/main" id="{28929F4E-82BB-4F4D-B9CD-3405702D47D9}"/>
              </a:ext>
            </a:extLst>
          </p:cNvPr>
          <p:cNvPicPr>
            <a:picLocks noChangeAspect="1"/>
          </p:cNvPicPr>
          <p:nvPr/>
        </p:nvPicPr>
        <p:blipFill>
          <a:blip r:embed="rId3"/>
          <a:stretch>
            <a:fillRect/>
          </a:stretch>
        </p:blipFill>
        <p:spPr>
          <a:xfrm>
            <a:off x="7637882" y="409789"/>
            <a:ext cx="1914880" cy="1368700"/>
          </a:xfrm>
          <a:prstGeom prst="rect">
            <a:avLst/>
          </a:prstGeom>
        </p:spPr>
      </p:pic>
    </p:spTree>
    <p:extLst>
      <p:ext uri="{BB962C8B-B14F-4D97-AF65-F5344CB8AC3E}">
        <p14:creationId xmlns:p14="http://schemas.microsoft.com/office/powerpoint/2010/main" val="5311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Grundstruktur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877" y="525310"/>
            <a:ext cx="1800000" cy="1211393"/>
          </a:xfrm>
          <a:prstGeom prst="rect">
            <a:avLst/>
          </a:prstGeom>
          <a:effectLst>
            <a:outerShdw blurRad="63500" sx="102000" sy="102000" algn="ctr" rotWithShape="0">
              <a:prstClr val="black">
                <a:alpha val="40000"/>
              </a:prstClr>
            </a:outerShdw>
          </a:effectLst>
        </p:spPr>
      </p:pic>
      <p:sp>
        <p:nvSpPr>
          <p:cNvPr id="5" name="Rechteck 4"/>
          <p:cNvSpPr/>
          <p:nvPr/>
        </p:nvSpPr>
        <p:spPr>
          <a:xfrm>
            <a:off x="784860" y="1188861"/>
            <a:ext cx="8648700" cy="1298817"/>
          </a:xfrm>
          <a:prstGeom prst="rect">
            <a:avLst/>
          </a:prstGeom>
        </p:spPr>
        <p:txBody>
          <a:bodyPr wrap="square">
            <a:spAutoFit/>
          </a:bodyPr>
          <a:lstStyle/>
          <a:p>
            <a:pPr marL="342000" lvl="0" indent="-342900" fontAlgn="base" latinLnBrk="1">
              <a:spcBef>
                <a:spcPts val="576"/>
              </a:spcBef>
              <a:spcAft>
                <a:spcPts val="600"/>
              </a:spcAft>
              <a:buClr>
                <a:srgbClr val="327A86"/>
              </a:buClr>
              <a:buFont typeface="Wingdings" charset="2"/>
              <a:buChar char="§"/>
            </a:pPr>
            <a:r>
              <a:rPr lang="de-DE" sz="2600" b="1" kern="0" dirty="0">
                <a:solidFill>
                  <a:prstClr val="black"/>
                </a:solidFill>
                <a:latin typeface="Calibri"/>
                <a:cs typeface="Calibri"/>
              </a:rPr>
              <a:t>Projektinfos</a:t>
            </a:r>
          </a:p>
          <a:p>
            <a:pPr marL="742950" lvl="1" indent="-285750" fontAlgn="base" latinLnBrk="1">
              <a:spcBef>
                <a:spcPct val="20000"/>
              </a:spcBef>
              <a:spcAft>
                <a:spcPts val="600"/>
              </a:spcAft>
              <a:buClr>
                <a:srgbClr val="737373"/>
              </a:buClr>
              <a:buFont typeface="Wingdings" charset="2"/>
              <a:buChar char="§"/>
            </a:pPr>
            <a:r>
              <a:rPr lang="de-DE" sz="2200" kern="0" dirty="0">
                <a:solidFill>
                  <a:prstClr val="black"/>
                </a:solidFill>
                <a:latin typeface="Calibri"/>
                <a:ea typeface="MS Mincho"/>
                <a:cs typeface="Times New Roman"/>
                <a:sym typeface="Wingdings" panose="05000000000000000000" pitchFamily="2" charset="2"/>
              </a:rPr>
              <a:t>Informationen zum Projekt </a:t>
            </a:r>
            <a:endParaRPr lang="de-DE" sz="2200" kern="0" dirty="0">
              <a:solidFill>
                <a:prstClr val="black"/>
              </a:solidFill>
              <a:latin typeface="Calibri"/>
              <a:cs typeface="Calibri"/>
            </a:endParaRPr>
          </a:p>
          <a:p>
            <a:pPr latinLnBrk="1"/>
            <a:endParaRPr lang="de-DE" sz="1600" dirty="0"/>
          </a:p>
        </p:txBody>
      </p:sp>
      <p:sp>
        <p:nvSpPr>
          <p:cNvPr id="6" name="Rechteck 5"/>
          <p:cNvSpPr/>
          <p:nvPr/>
        </p:nvSpPr>
        <p:spPr>
          <a:xfrm>
            <a:off x="942515" y="2901210"/>
            <a:ext cx="3856106" cy="2579039"/>
          </a:xfrm>
          <a:prstGeom prst="rect">
            <a:avLst/>
          </a:prstGeom>
        </p:spPr>
        <p:txBody>
          <a:bodyPr wrap="square">
            <a:spAutoFit/>
          </a:bodyPr>
          <a:lstStyle/>
          <a:p>
            <a:pPr marL="342900" indent="-342900" latinLnBrk="1">
              <a:lnSpc>
                <a:spcPct val="150000"/>
              </a:lnSpc>
              <a:buFont typeface="Arial" charset="0"/>
              <a:buChar char="•"/>
            </a:pPr>
            <a:r>
              <a:rPr lang="de-DE" sz="2200" dirty="0">
                <a:latin typeface="Calibri" charset="0"/>
                <a:ea typeface="Calibri" charset="0"/>
                <a:cs typeface="Calibri" charset="0"/>
              </a:rPr>
              <a:t>Zum Umgang mit der Seite</a:t>
            </a:r>
          </a:p>
          <a:p>
            <a:pPr marL="342900" indent="-342900" latinLnBrk="1">
              <a:lnSpc>
                <a:spcPct val="150000"/>
              </a:lnSpc>
              <a:buFont typeface="Arial" charset="0"/>
              <a:buChar char="•"/>
            </a:pPr>
            <a:r>
              <a:rPr lang="de-DE" sz="2200" dirty="0">
                <a:latin typeface="Calibri" charset="0"/>
                <a:ea typeface="Calibri" charset="0"/>
                <a:cs typeface="Calibri" charset="0"/>
              </a:rPr>
              <a:t>Projektvorstellung</a:t>
            </a:r>
          </a:p>
          <a:p>
            <a:pPr marL="342900" indent="-342900" latinLnBrk="1">
              <a:lnSpc>
                <a:spcPct val="150000"/>
              </a:lnSpc>
              <a:buFont typeface="Arial" charset="0"/>
              <a:buChar char="•"/>
            </a:pPr>
            <a:r>
              <a:rPr lang="de-DE" sz="2200" dirty="0">
                <a:latin typeface="Calibri" charset="0"/>
                <a:ea typeface="Calibri" charset="0"/>
                <a:cs typeface="Calibri" charset="0"/>
              </a:rPr>
              <a:t>Hintergrundinformationen</a:t>
            </a:r>
          </a:p>
          <a:p>
            <a:pPr marL="342900" indent="-342900" latinLnBrk="1">
              <a:lnSpc>
                <a:spcPct val="150000"/>
              </a:lnSpc>
              <a:buFont typeface="Arial" charset="0"/>
              <a:buChar char="•"/>
            </a:pPr>
            <a:r>
              <a:rPr lang="de-DE" sz="2200" dirty="0">
                <a:latin typeface="Calibri" charset="0"/>
                <a:ea typeface="Calibri" charset="0"/>
                <a:cs typeface="Calibri" charset="0"/>
              </a:rPr>
              <a:t>Zugangsdaten</a:t>
            </a:r>
          </a:p>
          <a:p>
            <a:pPr marL="342900" indent="-342900" latinLnBrk="1">
              <a:lnSpc>
                <a:spcPct val="150000"/>
              </a:lnSpc>
              <a:buFont typeface="Arial" charset="0"/>
              <a:buChar char="•"/>
            </a:pPr>
            <a:r>
              <a:rPr lang="de-DE" sz="2200" dirty="0">
                <a:latin typeface="Calibri" charset="0"/>
                <a:ea typeface="Calibri" charset="0"/>
                <a:cs typeface="Calibri" charset="0"/>
              </a:rPr>
              <a:t>Partnerprojekte</a:t>
            </a:r>
          </a:p>
        </p:txBody>
      </p:sp>
    </p:spTree>
    <p:extLst>
      <p:ext uri="{BB962C8B-B14F-4D97-AF65-F5344CB8AC3E}">
        <p14:creationId xmlns:p14="http://schemas.microsoft.com/office/powerpoint/2010/main" val="16346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latin typeface="Calibri" panose="020F0502020204030204" pitchFamily="34" charset="0"/>
              </a:rPr>
              <a:t>Auswahl eines Selbstlernmoduls</a:t>
            </a:r>
            <a:endParaRPr lang="de-DE" dirty="0"/>
          </a:p>
        </p:txBody>
      </p:sp>
      <p:sp>
        <p:nvSpPr>
          <p:cNvPr id="3" name="Textplatzhalter 2"/>
          <p:cNvSpPr>
            <a:spLocks noGrp="1"/>
          </p:cNvSpPr>
          <p:nvPr>
            <p:ph type="body" sz="quarter" idx="10"/>
          </p:nvPr>
        </p:nvSpPr>
        <p:spPr/>
        <p:txBody>
          <a:bodyPr/>
          <a:lstStyle/>
          <a:p>
            <a:endParaRPr lang="de-DE"/>
          </a:p>
        </p:txBody>
      </p:sp>
      <p:pic>
        <p:nvPicPr>
          <p:cNvPr id="5" name="Bild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42" y="1344632"/>
            <a:ext cx="7414717" cy="4695988"/>
          </a:xfrm>
          <a:prstGeom prst="rect">
            <a:avLst/>
          </a:prstGeom>
        </p:spPr>
      </p:pic>
      <p:pic>
        <p:nvPicPr>
          <p:cNvPr id="7" name="Bild 6" descr="primakom Rechner transparent.png"/>
          <p:cNvPicPr>
            <a:picLocks noChangeAspect="1"/>
          </p:cNvPicPr>
          <p:nvPr/>
        </p:nvPicPr>
        <p:blipFill rotWithShape="1">
          <a:blip r:embed="rId3">
            <a:alphaModFix/>
            <a:extLst>
              <a:ext uri="{28A0092B-C50C-407E-A947-70E740481C1C}">
                <a14:useLocalDpi xmlns:a14="http://schemas.microsoft.com/office/drawing/2010/main" val="0"/>
              </a:ext>
            </a:extLst>
          </a:blip>
          <a:srcRect l="3801" t="10904" r="5247" b="8401"/>
          <a:stretch/>
        </p:blipFill>
        <p:spPr>
          <a:xfrm>
            <a:off x="7401366" y="260649"/>
            <a:ext cx="2424744" cy="1675525"/>
          </a:xfrm>
          <a:prstGeom prst="rect">
            <a:avLst/>
          </a:prstGeom>
        </p:spPr>
      </p:pic>
    </p:spTree>
    <p:extLst>
      <p:ext uri="{BB962C8B-B14F-4D97-AF65-F5344CB8AC3E}">
        <p14:creationId xmlns:p14="http://schemas.microsoft.com/office/powerpoint/2010/main" val="38929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85000" y="18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0"/>
          </p:nvPr>
        </p:nvSpPr>
        <p:spPr/>
        <p:txBody>
          <a:bodyPr/>
          <a:lstStyle/>
          <a:p>
            <a:endParaRPr lang="de-DE"/>
          </a:p>
        </p:txBody>
      </p:sp>
      <p:sp>
        <p:nvSpPr>
          <p:cNvPr id="8" name="Titel 1"/>
          <p:cNvSpPr txBox="1">
            <a:spLocks/>
          </p:cNvSpPr>
          <p:nvPr/>
        </p:nvSpPr>
        <p:spPr>
          <a:xfrm>
            <a:off x="672035" y="284468"/>
            <a:ext cx="8543925" cy="490861"/>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200" b="0">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Strukturen</a:t>
            </a:r>
            <a:endParaRPr lang="de-DE" kern="0" dirty="0"/>
          </a:p>
        </p:txBody>
      </p:sp>
      <p:pic>
        <p:nvPicPr>
          <p:cNvPr id="13" name="Bild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2" y="1369077"/>
            <a:ext cx="8974234" cy="4968661"/>
          </a:xfrm>
          <a:prstGeom prst="rect">
            <a:avLst/>
          </a:prstGeom>
        </p:spPr>
      </p:pic>
      <p:sp>
        <p:nvSpPr>
          <p:cNvPr id="14" name="Abgerundetes Rechteck 13"/>
          <p:cNvSpPr/>
          <p:nvPr/>
        </p:nvSpPr>
        <p:spPr bwMode="auto">
          <a:xfrm>
            <a:off x="6591421" y="1996833"/>
            <a:ext cx="2000786" cy="1108974"/>
          </a:xfrm>
          <a:prstGeom prst="roundRect">
            <a:avLst/>
          </a:prstGeom>
          <a:noFill/>
          <a:ln w="603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dirty="0" err="1">
              <a:ln>
                <a:noFill/>
              </a:ln>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9638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3"/>
                                        </p:tgtEl>
                                      </p:cBhvr>
                                      <p:by x="150000" y="150000"/>
                                    </p:animScale>
                                  </p:childTnLst>
                                </p:cTn>
                              </p:par>
                              <p:par>
                                <p:cTn id="11" presetID="1" presetClass="exit"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Titelbild_ppt.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25" r="125"/>
          <a:stretch>
            <a:fillRect/>
          </a:stretch>
        </p:blipFill>
        <p:spPr/>
      </p:pic>
      <p:sp>
        <p:nvSpPr>
          <p:cNvPr id="4" name="Untertitel 3"/>
          <p:cNvSpPr>
            <a:spLocks noGrp="1"/>
          </p:cNvSpPr>
          <p:nvPr>
            <p:ph type="subTitle" idx="1"/>
          </p:nvPr>
        </p:nvSpPr>
        <p:spPr>
          <a:xfrm>
            <a:off x="1000472" y="4556720"/>
            <a:ext cx="6794153" cy="1392560"/>
          </a:xfrm>
        </p:spPr>
        <p:txBody>
          <a:bodyPr>
            <a:normAutofit fontScale="92500" lnSpcReduction="10000"/>
          </a:bodyPr>
          <a:lstStyle/>
          <a:p>
            <a:r>
              <a:rPr lang="de-DE" b="1" dirty="0"/>
              <a:t>Pri</a:t>
            </a:r>
            <a:r>
              <a:rPr lang="de-DE" dirty="0"/>
              <a:t>marstufe </a:t>
            </a:r>
            <a:r>
              <a:rPr lang="de-DE" b="1" dirty="0"/>
              <a:t>Ma</a:t>
            </a:r>
            <a:r>
              <a:rPr lang="de-DE" dirty="0"/>
              <a:t>thematik </a:t>
            </a:r>
            <a:r>
              <a:rPr lang="de-DE" b="1" dirty="0"/>
              <a:t>kom</a:t>
            </a:r>
            <a:r>
              <a:rPr lang="de-DE" dirty="0"/>
              <a:t>pakt</a:t>
            </a:r>
          </a:p>
          <a:p>
            <a:r>
              <a:rPr lang="de-DE" dirty="0"/>
              <a:t>Eine Selbstlernplattform für Mathematikunterrichtende in der Grundschule</a:t>
            </a:r>
          </a:p>
          <a:p>
            <a:pPr>
              <a:lnSpc>
                <a:spcPct val="120000"/>
              </a:lnSpc>
            </a:pPr>
            <a:endParaRPr lang="de-DE" dirty="0"/>
          </a:p>
          <a:p>
            <a:endParaRPr lang="de-DE" dirty="0"/>
          </a:p>
        </p:txBody>
      </p:sp>
      <p:sp>
        <p:nvSpPr>
          <p:cNvPr id="5" name="Foliennummernplatzhalter 4"/>
          <p:cNvSpPr>
            <a:spLocks noGrp="1"/>
          </p:cNvSpPr>
          <p:nvPr>
            <p:ph type="sldNum" sz="quarter" idx="4294967295"/>
          </p:nvPr>
        </p:nvSpPr>
        <p:spPr>
          <a:xfrm>
            <a:off x="8686800" y="76201"/>
            <a:ext cx="838200" cy="257175"/>
          </a:xfrm>
          <a:prstGeom prst="rect">
            <a:avLst/>
          </a:prstGeom>
        </p:spPr>
        <p:txBody>
          <a:bodyPr/>
          <a:lstStyle/>
          <a:p>
            <a:fld id="{C96CABE7-B258-D741-AD3A-5904B80BBD48}" type="slidenum">
              <a:rPr lang="de-DE" smtClean="0">
                <a:solidFill>
                  <a:prstClr val="white"/>
                </a:solidFill>
              </a:rPr>
              <a:pPr/>
              <a:t>2</a:t>
            </a:fld>
            <a:endParaRPr lang="de-DE" dirty="0">
              <a:solidFill>
                <a:prstClr val="white"/>
              </a:solidFill>
            </a:endParaRPr>
          </a:p>
        </p:txBody>
      </p:sp>
      <p:sp>
        <p:nvSpPr>
          <p:cNvPr id="10" name="Titel 2"/>
          <p:cNvSpPr txBox="1">
            <a:spLocks/>
          </p:cNvSpPr>
          <p:nvPr/>
        </p:nvSpPr>
        <p:spPr bwMode="auto">
          <a:xfrm>
            <a:off x="1141040" y="3700463"/>
            <a:ext cx="7772400" cy="664840"/>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lvl1pPr algn="l" rtl="0" fontAlgn="base">
              <a:spcBef>
                <a:spcPct val="0"/>
              </a:spcBef>
              <a:spcAft>
                <a:spcPct val="0"/>
              </a:spcAft>
              <a:defRPr sz="3467">
                <a:solidFill>
                  <a:srgbClr val="327A86"/>
                </a:solidFill>
                <a:latin typeface="Calibri"/>
                <a:ea typeface="+mj-ea"/>
                <a:cs typeface="Calibri"/>
              </a:defRPr>
            </a:lvl1pPr>
            <a:lvl2pPr algn="l" rtl="0" fontAlgn="base">
              <a:spcBef>
                <a:spcPct val="0"/>
              </a:spcBef>
              <a:spcAft>
                <a:spcPct val="0"/>
              </a:spcAft>
              <a:defRPr sz="3467">
                <a:solidFill>
                  <a:schemeClr val="tx2"/>
                </a:solidFill>
                <a:latin typeface="Arial" charset="0"/>
                <a:ea typeface="ＭＳ Ｐゴシック" charset="-128"/>
                <a:cs typeface="ＭＳ Ｐゴシック" charset="-128"/>
              </a:defRPr>
            </a:lvl2pPr>
            <a:lvl3pPr algn="l" rtl="0" fontAlgn="base">
              <a:spcBef>
                <a:spcPct val="0"/>
              </a:spcBef>
              <a:spcAft>
                <a:spcPct val="0"/>
              </a:spcAft>
              <a:defRPr sz="3467">
                <a:solidFill>
                  <a:schemeClr val="tx2"/>
                </a:solidFill>
                <a:latin typeface="Arial" charset="0"/>
                <a:ea typeface="ＭＳ Ｐゴシック" charset="-128"/>
                <a:cs typeface="ＭＳ Ｐゴシック" charset="-128"/>
              </a:defRPr>
            </a:lvl3pPr>
            <a:lvl4pPr algn="l" rtl="0" fontAlgn="base">
              <a:spcBef>
                <a:spcPct val="0"/>
              </a:spcBef>
              <a:spcAft>
                <a:spcPct val="0"/>
              </a:spcAft>
              <a:defRPr sz="3467">
                <a:solidFill>
                  <a:schemeClr val="tx2"/>
                </a:solidFill>
                <a:latin typeface="Arial" charset="0"/>
                <a:ea typeface="ＭＳ Ｐゴシック" charset="-128"/>
                <a:cs typeface="ＭＳ Ｐゴシック" charset="-128"/>
              </a:defRPr>
            </a:lvl4pPr>
            <a:lvl5pPr algn="l" rtl="0" fontAlgn="base">
              <a:spcBef>
                <a:spcPct val="0"/>
              </a:spcBef>
              <a:spcAft>
                <a:spcPct val="0"/>
              </a:spcAft>
              <a:defRPr sz="3467">
                <a:solidFill>
                  <a:schemeClr val="tx2"/>
                </a:solidFill>
                <a:latin typeface="Arial" charset="0"/>
                <a:ea typeface="ＭＳ Ｐゴシック" charset="-128"/>
                <a:cs typeface="ＭＳ Ｐゴシック" charset="-128"/>
              </a:defRPr>
            </a:lvl5pPr>
            <a:lvl6pPr marL="495285" algn="l" rtl="0" fontAlgn="base">
              <a:spcBef>
                <a:spcPct val="0"/>
              </a:spcBef>
              <a:spcAft>
                <a:spcPct val="0"/>
              </a:spcAft>
              <a:defRPr sz="3467">
                <a:solidFill>
                  <a:schemeClr val="tx2"/>
                </a:solidFill>
                <a:latin typeface="Arial" charset="0"/>
                <a:ea typeface="ＭＳ Ｐゴシック" charset="-128"/>
                <a:cs typeface="ＭＳ Ｐゴシック" charset="-128"/>
              </a:defRPr>
            </a:lvl6pPr>
            <a:lvl7pPr marL="990570" algn="l" rtl="0" fontAlgn="base">
              <a:spcBef>
                <a:spcPct val="0"/>
              </a:spcBef>
              <a:spcAft>
                <a:spcPct val="0"/>
              </a:spcAft>
              <a:defRPr sz="3467">
                <a:solidFill>
                  <a:schemeClr val="tx2"/>
                </a:solidFill>
                <a:latin typeface="Arial" charset="0"/>
                <a:ea typeface="ＭＳ Ｐゴシック" charset="-128"/>
                <a:cs typeface="ＭＳ Ｐゴシック" charset="-128"/>
              </a:defRPr>
            </a:lvl7pPr>
            <a:lvl8pPr marL="1485854" algn="l" rtl="0" fontAlgn="base">
              <a:spcBef>
                <a:spcPct val="0"/>
              </a:spcBef>
              <a:spcAft>
                <a:spcPct val="0"/>
              </a:spcAft>
              <a:defRPr sz="3467">
                <a:solidFill>
                  <a:schemeClr val="tx2"/>
                </a:solidFill>
                <a:latin typeface="Arial" charset="0"/>
                <a:ea typeface="ＭＳ Ｐゴシック" charset="-128"/>
                <a:cs typeface="ＭＳ Ｐゴシック" charset="-128"/>
              </a:defRPr>
            </a:lvl8pPr>
            <a:lvl9pPr marL="1981139" algn="l" rtl="0" fontAlgn="base">
              <a:spcBef>
                <a:spcPct val="0"/>
              </a:spcBef>
              <a:spcAft>
                <a:spcPct val="0"/>
              </a:spcAft>
              <a:defRPr sz="3467">
                <a:solidFill>
                  <a:schemeClr val="tx2"/>
                </a:solidFill>
                <a:latin typeface="Arial" charset="0"/>
                <a:ea typeface="ＭＳ Ｐゴシック" charset="-128"/>
                <a:cs typeface="ＭＳ Ｐゴシック" charset="-128"/>
              </a:defRPr>
            </a:lvl9pPr>
          </a:lstStyle>
          <a:p>
            <a:pPr>
              <a:defRPr/>
            </a:pPr>
            <a:r>
              <a:rPr lang="de-DE" sz="4400" b="1" kern="0" dirty="0"/>
              <a:t>primakom</a:t>
            </a:r>
          </a:p>
        </p:txBody>
      </p:sp>
    </p:spTree>
    <p:extLst>
      <p:ext uri="{BB962C8B-B14F-4D97-AF65-F5344CB8AC3E}">
        <p14:creationId xmlns:p14="http://schemas.microsoft.com/office/powerpoint/2010/main" val="236112926"/>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xmlns:p14="http://schemas.microsoft.com/office/powerpoint/2010/main" advClick="0" advTm="6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76899" y="1102668"/>
            <a:ext cx="7431932" cy="4625272"/>
          </a:xfrm>
        </p:spPr>
        <p:txBody>
          <a:bodyPr/>
          <a:lstStyle/>
          <a:p>
            <a:r>
              <a:rPr lang="de-DE" dirty="0"/>
              <a:t>Einstieg</a:t>
            </a:r>
            <a:endParaRPr lang="de-DE" sz="1800" dirty="0"/>
          </a:p>
          <a:p>
            <a:pPr lvl="1"/>
            <a:r>
              <a:rPr lang="de-DE" dirty="0"/>
              <a:t>Problemorientierter Anriss der Thematik</a:t>
            </a:r>
          </a:p>
          <a:p>
            <a:pPr lvl="1"/>
            <a:endParaRPr lang="de-DE" sz="900" dirty="0"/>
          </a:p>
          <a:p>
            <a:r>
              <a:rPr lang="de-DE" dirty="0"/>
              <a:t>Hintergrund</a:t>
            </a:r>
            <a:endParaRPr lang="de-DE" sz="1800" dirty="0"/>
          </a:p>
          <a:p>
            <a:pPr lvl="1"/>
            <a:r>
              <a:rPr lang="de-DE" dirty="0"/>
              <a:t>Fachliche und fachdidaktische Grundlage</a:t>
            </a:r>
          </a:p>
          <a:p>
            <a:pPr lvl="1"/>
            <a:endParaRPr lang="de-DE" sz="900" dirty="0"/>
          </a:p>
          <a:p>
            <a:r>
              <a:rPr lang="de-DE" dirty="0"/>
              <a:t>Unterricht</a:t>
            </a:r>
          </a:p>
          <a:p>
            <a:pPr lvl="1"/>
            <a:r>
              <a:rPr lang="de-DE" dirty="0"/>
              <a:t>Konkretisierung des fachlichen und fachdidaktischen Hintergrunds an einem exemplarischen Unterrichtsinhalt</a:t>
            </a:r>
          </a:p>
          <a:p>
            <a:pPr lvl="1"/>
            <a:endParaRPr lang="de-DE" sz="800" dirty="0"/>
          </a:p>
          <a:p>
            <a:r>
              <a:rPr lang="de-DE" dirty="0"/>
              <a:t>Material</a:t>
            </a:r>
          </a:p>
          <a:p>
            <a:pPr lvl="1"/>
            <a:r>
              <a:rPr lang="de-DE" dirty="0"/>
              <a:t>weiterführende/ verwandte Informationen/Materialien/ Links zum Inhalt/ Thema</a:t>
            </a:r>
          </a:p>
          <a:p>
            <a:pPr lvl="1"/>
            <a:endParaRPr lang="de-DE" dirty="0"/>
          </a:p>
          <a:p>
            <a:pPr lvl="1"/>
            <a:endParaRPr lang="de-DE" dirty="0"/>
          </a:p>
        </p:txBody>
      </p:sp>
      <p:sp>
        <p:nvSpPr>
          <p:cNvPr id="4" name="Textplatzhalter 3"/>
          <p:cNvSpPr>
            <a:spLocks noGrp="1"/>
          </p:cNvSpPr>
          <p:nvPr>
            <p:ph type="body" sz="quarter" idx="10"/>
          </p:nvPr>
        </p:nvSpPr>
        <p:spPr/>
        <p:txBody>
          <a:bodyPr/>
          <a:lstStyle/>
          <a:p>
            <a:endParaRPr lang="de-DE"/>
          </a:p>
        </p:txBody>
      </p:sp>
      <p:sp>
        <p:nvSpPr>
          <p:cNvPr id="8" name="Titel 1"/>
          <p:cNvSpPr txBox="1">
            <a:spLocks/>
          </p:cNvSpPr>
          <p:nvPr/>
        </p:nvSpPr>
        <p:spPr>
          <a:xfrm>
            <a:off x="672035" y="284468"/>
            <a:ext cx="8543925" cy="490861"/>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200" b="0">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Seitenstruktur</a:t>
            </a:r>
            <a:endParaRPr lang="de-DE" kern="0" dirty="0"/>
          </a:p>
        </p:txBody>
      </p:sp>
      <p:pic>
        <p:nvPicPr>
          <p:cNvPr id="9" name="Bild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960" y="1102668"/>
            <a:ext cx="792000" cy="1054794"/>
          </a:xfrm>
          <a:prstGeom prst="rect">
            <a:avLst/>
          </a:prstGeom>
          <a:effectLst>
            <a:outerShdw blurRad="63500" sx="102000" sy="102000" algn="ctr" rotWithShape="0">
              <a:prstClr val="black">
                <a:alpha val="40000"/>
              </a:prstClr>
            </a:outerShdw>
          </a:effectLst>
        </p:spPr>
      </p:pic>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858" y="2345542"/>
            <a:ext cx="792000" cy="1117479"/>
          </a:xfrm>
          <a:prstGeom prst="rect">
            <a:avLst/>
          </a:prstGeom>
          <a:effectLst>
            <a:outerShdw blurRad="63500" sx="102000" sy="102000" algn="ctr" rotWithShape="0">
              <a:prstClr val="black">
                <a:alpha val="40000"/>
              </a:prstClr>
            </a:outerShdw>
          </a:effectLst>
        </p:spPr>
      </p:pic>
      <p:pic>
        <p:nvPicPr>
          <p:cNvPr id="11" name="Bild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9960" y="3651101"/>
            <a:ext cx="792000" cy="1066338"/>
          </a:xfrm>
          <a:prstGeom prst="rect">
            <a:avLst/>
          </a:prstGeom>
          <a:effectLst>
            <a:outerShdw blurRad="63500" sx="102000" sy="102000" algn="ctr" rotWithShape="0">
              <a:prstClr val="black">
                <a:alpha val="40000"/>
              </a:prstClr>
            </a:outerShdw>
          </a:effectLst>
        </p:spPr>
      </p:pic>
      <p:pic>
        <p:nvPicPr>
          <p:cNvPr id="12" name="Bild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8858" y="4956660"/>
            <a:ext cx="792000" cy="10934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744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Seitenstruktur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290" y="319158"/>
            <a:ext cx="1845510" cy="2457870"/>
          </a:xfrm>
          <a:prstGeom prst="rect">
            <a:avLst/>
          </a:prstGeom>
          <a:effectLst>
            <a:outerShdw blurRad="63500" sx="102000" sy="102000" algn="ctr" rotWithShape="0">
              <a:prstClr val="black">
                <a:alpha val="40000"/>
              </a:prstClr>
            </a:outerShdw>
          </a:effectLst>
        </p:spPr>
      </p:pic>
      <p:sp>
        <p:nvSpPr>
          <p:cNvPr id="5" name="Rechteck 4"/>
          <p:cNvSpPr/>
          <p:nvPr/>
        </p:nvSpPr>
        <p:spPr>
          <a:xfrm>
            <a:off x="613584" y="909093"/>
            <a:ext cx="7867650" cy="1360372"/>
          </a:xfrm>
          <a:prstGeom prst="rect">
            <a:avLst/>
          </a:prstGeom>
        </p:spPr>
        <p:txBody>
          <a:bodyPr wrap="square">
            <a:spAutoFit/>
          </a:bodyPr>
          <a:lstStyle/>
          <a:p>
            <a:pPr marL="342000" lvl="0" indent="-342900" fontAlgn="base">
              <a:spcBef>
                <a:spcPts val="576"/>
              </a:spcBef>
              <a:spcAft>
                <a:spcPts val="600"/>
              </a:spcAft>
              <a:buClr>
                <a:srgbClr val="327A86"/>
              </a:buClr>
              <a:buFont typeface="Wingdings" charset="2"/>
              <a:buChar char="§"/>
            </a:pPr>
            <a:r>
              <a:rPr lang="de-DE" sz="2600" kern="0" dirty="0">
                <a:solidFill>
                  <a:prstClr val="black"/>
                </a:solidFill>
                <a:latin typeface="Calibri"/>
                <a:cs typeface="Calibri"/>
              </a:rPr>
              <a:t>Einstieg</a:t>
            </a:r>
          </a:p>
          <a:p>
            <a:pPr marL="742950" lvl="1" indent="-285750" fontAlgn="base">
              <a:spcBef>
                <a:spcPct val="20000"/>
              </a:spcBef>
              <a:spcAft>
                <a:spcPts val="600"/>
              </a:spcAft>
              <a:buClr>
                <a:srgbClr val="737373"/>
              </a:buClr>
              <a:buFont typeface="Wingdings" charset="2"/>
              <a:buChar char="§"/>
            </a:pPr>
            <a:r>
              <a:rPr lang="de-DE" sz="2200" kern="0" dirty="0">
                <a:solidFill>
                  <a:prstClr val="black"/>
                </a:solidFill>
                <a:latin typeface="Calibri"/>
                <a:cs typeface="Calibri"/>
              </a:rPr>
              <a:t>Problemorientierter Anriss der Thematik</a:t>
            </a:r>
          </a:p>
          <a:p>
            <a:endParaRPr lang="de-DE" sz="2000" dirty="0"/>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664" y="4374771"/>
            <a:ext cx="2160000" cy="2008489"/>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624" y="3750138"/>
            <a:ext cx="2160000" cy="1701938"/>
          </a:xfrm>
          <a:prstGeom prst="rect">
            <a:avLst/>
          </a:prstGeom>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88" y="4374771"/>
            <a:ext cx="2160000" cy="1708541"/>
          </a:xfrm>
          <a:prstGeom prst="rect">
            <a:avLst/>
          </a:prstGeom>
        </p:spPr>
      </p:pic>
      <p:pic>
        <p:nvPicPr>
          <p:cNvPr id="10" name="Bild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6800" y="3904776"/>
            <a:ext cx="2160000" cy="1502609"/>
          </a:xfrm>
          <a:prstGeom prst="rect">
            <a:avLst/>
          </a:prstGeom>
        </p:spPr>
      </p:pic>
      <p:sp>
        <p:nvSpPr>
          <p:cNvPr id="11" name="Textfeld 10"/>
          <p:cNvSpPr txBox="1"/>
          <p:nvPr/>
        </p:nvSpPr>
        <p:spPr>
          <a:xfrm>
            <a:off x="4866570" y="3904776"/>
            <a:ext cx="2599162" cy="400110"/>
          </a:xfrm>
          <a:prstGeom prst="rect">
            <a:avLst/>
          </a:prstGeom>
          <a:noFill/>
        </p:spPr>
        <p:txBody>
          <a:bodyPr wrap="square" rtlCol="0">
            <a:spAutoFit/>
          </a:bodyPr>
          <a:lstStyle/>
          <a:p>
            <a:r>
              <a:rPr lang="de-DE" sz="2000" b="1">
                <a:solidFill>
                  <a:schemeClr val="accent1"/>
                </a:solidFill>
                <a:latin typeface="Calibri" panose="020F0502020204030204" pitchFamily="34" charset="0"/>
              </a:rPr>
              <a:t>Unterrichtssituationen</a:t>
            </a:r>
            <a:endParaRPr lang="de-DE" sz="2000" b="1" dirty="0">
              <a:solidFill>
                <a:schemeClr val="accent1"/>
              </a:solidFill>
              <a:latin typeface="Calibri" panose="020F0502020204030204" pitchFamily="34" charset="0"/>
            </a:endParaRPr>
          </a:p>
        </p:txBody>
      </p:sp>
      <p:sp>
        <p:nvSpPr>
          <p:cNvPr id="12" name="Textfeld 11"/>
          <p:cNvSpPr txBox="1"/>
          <p:nvPr/>
        </p:nvSpPr>
        <p:spPr>
          <a:xfrm>
            <a:off x="2722528" y="5616794"/>
            <a:ext cx="2374007" cy="400110"/>
          </a:xfrm>
          <a:prstGeom prst="rect">
            <a:avLst/>
          </a:prstGeom>
          <a:noFill/>
        </p:spPr>
        <p:txBody>
          <a:bodyPr wrap="square" rtlCol="0">
            <a:spAutoFit/>
          </a:bodyPr>
          <a:lstStyle/>
          <a:p>
            <a:r>
              <a:rPr lang="de-DE" sz="2000" b="1">
                <a:solidFill>
                  <a:schemeClr val="accent1"/>
                </a:solidFill>
                <a:latin typeface="Calibri" panose="020F0502020204030204" pitchFamily="34" charset="0"/>
              </a:rPr>
              <a:t>Schülerdokumente</a:t>
            </a:r>
            <a:endParaRPr lang="de-DE" sz="2000" b="1" dirty="0">
              <a:solidFill>
                <a:schemeClr val="accent1"/>
              </a:solidFill>
              <a:latin typeface="Calibri" panose="020F0502020204030204" pitchFamily="34" charset="0"/>
            </a:endParaRPr>
          </a:p>
        </p:txBody>
      </p:sp>
      <p:sp>
        <p:nvSpPr>
          <p:cNvPr id="13" name="Textfeld 12"/>
          <p:cNvSpPr txBox="1"/>
          <p:nvPr/>
        </p:nvSpPr>
        <p:spPr>
          <a:xfrm>
            <a:off x="465120" y="3876406"/>
            <a:ext cx="1368291" cy="400110"/>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Gespräche</a:t>
            </a:r>
          </a:p>
        </p:txBody>
      </p:sp>
      <p:sp>
        <p:nvSpPr>
          <p:cNvPr id="6" name="Textfeld 5"/>
          <p:cNvSpPr txBox="1"/>
          <p:nvPr/>
        </p:nvSpPr>
        <p:spPr>
          <a:xfrm>
            <a:off x="1584659" y="2207721"/>
            <a:ext cx="6336631" cy="1323439"/>
          </a:xfrm>
          <a:prstGeom prst="rect">
            <a:avLst/>
          </a:prstGeom>
          <a:noFill/>
        </p:spPr>
        <p:txBody>
          <a:bodyPr wrap="square" rtlCol="0">
            <a:spAutoFit/>
          </a:bodyPr>
          <a:lstStyle/>
          <a:p>
            <a:pPr marL="342900" indent="-342900">
              <a:buFont typeface="Arial" charset="0"/>
              <a:buChar char="•"/>
            </a:pPr>
            <a:r>
              <a:rPr lang="de-DE" sz="2000" dirty="0">
                <a:latin typeface="Calibri" panose="020F0502020204030204" pitchFamily="34" charset="0"/>
              </a:rPr>
              <a:t>den Nutzer „abholen“</a:t>
            </a:r>
          </a:p>
          <a:p>
            <a:pPr marL="342900" indent="-342900">
              <a:buFont typeface="Arial" charset="0"/>
              <a:buChar char="•"/>
            </a:pPr>
            <a:r>
              <a:rPr lang="de-DE" sz="2000" dirty="0">
                <a:latin typeface="Calibri" panose="020F0502020204030204" pitchFamily="34" charset="0"/>
              </a:rPr>
              <a:t>Interesse wecken, Motivation aufbauen</a:t>
            </a:r>
          </a:p>
          <a:p>
            <a:pPr marL="342900" indent="-342900">
              <a:buFont typeface="Arial" charset="0"/>
              <a:buChar char="•"/>
            </a:pPr>
            <a:r>
              <a:rPr lang="de-DE" sz="2000" dirty="0">
                <a:latin typeface="Calibri" panose="020F0502020204030204" pitchFamily="34" charset="0"/>
              </a:rPr>
              <a:t>Fokussierung auf den Kern der Thematik</a:t>
            </a:r>
          </a:p>
          <a:p>
            <a:pPr marL="342900" indent="-342900">
              <a:buFont typeface="Arial" charset="0"/>
              <a:buChar char="•"/>
            </a:pPr>
            <a:r>
              <a:rPr lang="de-DE" sz="2000" dirty="0">
                <a:latin typeface="Calibri" panose="020F0502020204030204" pitchFamily="34" charset="0"/>
              </a:rPr>
              <a:t>Fragen aufwerfen</a:t>
            </a:r>
          </a:p>
        </p:txBody>
      </p:sp>
    </p:spTree>
    <p:extLst>
      <p:ext uri="{BB962C8B-B14F-4D97-AF65-F5344CB8AC3E}">
        <p14:creationId xmlns:p14="http://schemas.microsoft.com/office/powerpoint/2010/main" val="167493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Seitenstruktur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005" y="312178"/>
            <a:ext cx="1792263" cy="2528808"/>
          </a:xfrm>
          <a:prstGeom prst="rect">
            <a:avLst/>
          </a:prstGeom>
          <a:effectLst>
            <a:outerShdw blurRad="63500" sx="102000" sy="102000" algn="ctr" rotWithShape="0">
              <a:prstClr val="black">
                <a:alpha val="40000"/>
              </a:prstClr>
            </a:outerShdw>
          </a:effectLst>
        </p:spPr>
      </p:pic>
      <p:sp>
        <p:nvSpPr>
          <p:cNvPr id="5" name="Rechteck 4"/>
          <p:cNvSpPr/>
          <p:nvPr/>
        </p:nvSpPr>
        <p:spPr>
          <a:xfrm>
            <a:off x="648104" y="966432"/>
            <a:ext cx="7436757" cy="975652"/>
          </a:xfrm>
          <a:prstGeom prst="rect">
            <a:avLst/>
          </a:prstGeom>
        </p:spPr>
        <p:txBody>
          <a:bodyPr wrap="square">
            <a:spAutoFit/>
          </a:bodyPr>
          <a:lstStyle/>
          <a:p>
            <a:pPr marL="342000" lvl="0" indent="-342900" fontAlgn="base">
              <a:spcBef>
                <a:spcPts val="576"/>
              </a:spcBef>
              <a:spcAft>
                <a:spcPts val="600"/>
              </a:spcAft>
              <a:buClr>
                <a:srgbClr val="327A86"/>
              </a:buClr>
              <a:buFont typeface="Wingdings" charset="2"/>
              <a:buChar char="§"/>
            </a:pPr>
            <a:r>
              <a:rPr lang="de-DE" sz="2600" kern="0" dirty="0">
                <a:solidFill>
                  <a:prstClr val="black"/>
                </a:solidFill>
                <a:latin typeface="Calibri"/>
                <a:cs typeface="Calibri"/>
              </a:rPr>
              <a:t>Hintergrund</a:t>
            </a:r>
          </a:p>
          <a:p>
            <a:pPr marL="742950" lvl="1" indent="-285750" fontAlgn="base">
              <a:spcBef>
                <a:spcPct val="20000"/>
              </a:spcBef>
              <a:spcAft>
                <a:spcPts val="600"/>
              </a:spcAft>
              <a:buClr>
                <a:srgbClr val="737373"/>
              </a:buClr>
              <a:buFont typeface="Wingdings" charset="2"/>
              <a:buChar char="§"/>
            </a:pPr>
            <a:r>
              <a:rPr lang="de-DE" sz="2200" kern="0" dirty="0">
                <a:solidFill>
                  <a:prstClr val="black"/>
                </a:solidFill>
                <a:latin typeface="Calibri"/>
                <a:cs typeface="Calibri"/>
              </a:rPr>
              <a:t>Fachliche und fachdidaktische Grundlage</a:t>
            </a:r>
          </a:p>
        </p:txBody>
      </p:sp>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29" y="4518703"/>
            <a:ext cx="2160000" cy="1676535"/>
          </a:xfrm>
          <a:prstGeom prst="rect">
            <a:avLst/>
          </a:prstGeom>
        </p:spPr>
      </p:pic>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1615" y="4742737"/>
            <a:ext cx="2889266" cy="1228465"/>
          </a:xfrm>
          <a:prstGeom prst="rect">
            <a:avLst/>
          </a:prstGeom>
        </p:spPr>
      </p:pic>
      <p:sp>
        <p:nvSpPr>
          <p:cNvPr id="10" name="Textfeld 9"/>
          <p:cNvSpPr txBox="1"/>
          <p:nvPr/>
        </p:nvSpPr>
        <p:spPr>
          <a:xfrm>
            <a:off x="6211615" y="3759695"/>
            <a:ext cx="3433654" cy="707886"/>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Zielformulierungen und  Lehrplanbezug – Das WARUM</a:t>
            </a:r>
          </a:p>
        </p:txBody>
      </p:sp>
      <p:sp>
        <p:nvSpPr>
          <p:cNvPr id="11" name="Textfeld 10"/>
          <p:cNvSpPr txBox="1"/>
          <p:nvPr/>
        </p:nvSpPr>
        <p:spPr>
          <a:xfrm>
            <a:off x="993228" y="3759694"/>
            <a:ext cx="3950769" cy="707886"/>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Definitionen und diagnostische Informationen – Das WAS</a:t>
            </a:r>
          </a:p>
        </p:txBody>
      </p:sp>
      <p:pic>
        <p:nvPicPr>
          <p:cNvPr id="13" name="Bild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966" y="4893375"/>
            <a:ext cx="2160000" cy="1116840"/>
          </a:xfrm>
          <a:prstGeom prst="rect">
            <a:avLst/>
          </a:prstGeom>
        </p:spPr>
      </p:pic>
      <p:sp>
        <p:nvSpPr>
          <p:cNvPr id="7" name="Textfeld 6"/>
          <p:cNvSpPr txBox="1"/>
          <p:nvPr/>
        </p:nvSpPr>
        <p:spPr>
          <a:xfrm>
            <a:off x="1456101" y="2133187"/>
            <a:ext cx="5588908" cy="1323439"/>
          </a:xfrm>
          <a:prstGeom prst="rect">
            <a:avLst/>
          </a:prstGeom>
          <a:noFill/>
        </p:spPr>
        <p:txBody>
          <a:bodyPr wrap="square" rtlCol="0">
            <a:spAutoFit/>
          </a:bodyPr>
          <a:lstStyle/>
          <a:p>
            <a:pPr marL="342900" indent="-342900">
              <a:buFont typeface="Arial" charset="0"/>
              <a:buChar char="•"/>
            </a:pPr>
            <a:r>
              <a:rPr lang="de-DE" sz="2000" dirty="0">
                <a:latin typeface="Calibri" panose="020F0502020204030204" pitchFamily="34" charset="0"/>
              </a:rPr>
              <a:t>Ziele und Bezüge zu den Bildungsstandards</a:t>
            </a:r>
          </a:p>
          <a:p>
            <a:pPr marL="342900" indent="-342900">
              <a:buFont typeface="Arial" charset="0"/>
              <a:buChar char="•"/>
            </a:pPr>
            <a:r>
              <a:rPr lang="de-DE" sz="2000" dirty="0">
                <a:latin typeface="Calibri" panose="020F0502020204030204" pitchFamily="34" charset="0"/>
              </a:rPr>
              <a:t>Thematisierung zentraler Lerngelegenheiten</a:t>
            </a:r>
          </a:p>
          <a:p>
            <a:pPr marL="342900" indent="-342900">
              <a:buFont typeface="Arial" charset="0"/>
              <a:buChar char="•"/>
            </a:pPr>
            <a:r>
              <a:rPr lang="de-DE" sz="2000" dirty="0">
                <a:latin typeface="Calibri" panose="020F0502020204030204" pitchFamily="34" charset="0"/>
              </a:rPr>
              <a:t>Aufzeigen zentraler Stellen im Lehr-Lernprozess</a:t>
            </a:r>
          </a:p>
          <a:p>
            <a:endParaRPr lang="de-DE" sz="2000" dirty="0">
              <a:latin typeface="Calibri" panose="020F0502020204030204" pitchFamily="34" charset="0"/>
            </a:endParaRPr>
          </a:p>
        </p:txBody>
      </p:sp>
    </p:spTree>
    <p:extLst>
      <p:ext uri="{BB962C8B-B14F-4D97-AF65-F5344CB8AC3E}">
        <p14:creationId xmlns:p14="http://schemas.microsoft.com/office/powerpoint/2010/main" val="9511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Seitenstruktur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131" y="365312"/>
            <a:ext cx="1508483" cy="2031001"/>
          </a:xfrm>
          <a:prstGeom prst="rect">
            <a:avLst/>
          </a:prstGeom>
          <a:effectLst>
            <a:outerShdw blurRad="63500" sx="102000" sy="102000" algn="ctr" rotWithShape="0">
              <a:prstClr val="black">
                <a:alpha val="40000"/>
              </a:prstClr>
            </a:outerShdw>
          </a:effectLst>
        </p:spPr>
      </p:pic>
      <p:sp>
        <p:nvSpPr>
          <p:cNvPr id="5" name="Rechteck 4"/>
          <p:cNvSpPr/>
          <p:nvPr/>
        </p:nvSpPr>
        <p:spPr>
          <a:xfrm>
            <a:off x="665967" y="922544"/>
            <a:ext cx="7431441" cy="1314206"/>
          </a:xfrm>
          <a:prstGeom prst="rect">
            <a:avLst/>
          </a:prstGeom>
        </p:spPr>
        <p:txBody>
          <a:bodyPr wrap="square">
            <a:spAutoFit/>
          </a:bodyPr>
          <a:lstStyle/>
          <a:p>
            <a:pPr marL="342000" lvl="0" indent="-342900" fontAlgn="base">
              <a:spcBef>
                <a:spcPts val="576"/>
              </a:spcBef>
              <a:spcAft>
                <a:spcPts val="600"/>
              </a:spcAft>
              <a:buClr>
                <a:srgbClr val="327A86"/>
              </a:buClr>
              <a:buFont typeface="Wingdings" charset="2"/>
              <a:buChar char="§"/>
            </a:pPr>
            <a:r>
              <a:rPr lang="de-DE" sz="2600" kern="0" dirty="0">
                <a:solidFill>
                  <a:prstClr val="black"/>
                </a:solidFill>
                <a:latin typeface="Calibri"/>
                <a:cs typeface="Calibri"/>
              </a:rPr>
              <a:t>Unterricht</a:t>
            </a:r>
          </a:p>
          <a:p>
            <a:pPr marL="742950" lvl="1" indent="-285750" fontAlgn="base">
              <a:spcBef>
                <a:spcPct val="20000"/>
              </a:spcBef>
              <a:spcAft>
                <a:spcPts val="600"/>
              </a:spcAft>
              <a:buClr>
                <a:srgbClr val="737373"/>
              </a:buClr>
              <a:buFont typeface="Wingdings" charset="2"/>
              <a:buChar char="§"/>
            </a:pPr>
            <a:r>
              <a:rPr lang="de-DE" sz="2200" kern="0" dirty="0">
                <a:solidFill>
                  <a:prstClr val="black"/>
                </a:solidFill>
                <a:latin typeface="Calibri"/>
                <a:cs typeface="Calibri"/>
              </a:rPr>
              <a:t>Konkretisierung des fachlichen und fachdidaktischen Hintergrunds an einem exemplarischen Unterrichtsinhalt</a:t>
            </a:r>
          </a:p>
        </p:txBody>
      </p:sp>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1" y="5078006"/>
            <a:ext cx="2473102" cy="1283339"/>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624" y="4774124"/>
            <a:ext cx="1748326" cy="1885694"/>
          </a:xfrm>
          <a:prstGeom prst="rect">
            <a:avLst/>
          </a:prstGeom>
        </p:spPr>
      </p:pic>
      <p:pic>
        <p:nvPicPr>
          <p:cNvPr id="12" name="Bild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2877" y="4668537"/>
            <a:ext cx="2056323" cy="1859599"/>
          </a:xfrm>
          <a:prstGeom prst="rect">
            <a:avLst/>
          </a:prstGeom>
        </p:spPr>
      </p:pic>
      <p:sp>
        <p:nvSpPr>
          <p:cNvPr id="13" name="Textfeld 12"/>
          <p:cNvSpPr txBox="1"/>
          <p:nvPr/>
        </p:nvSpPr>
        <p:spPr>
          <a:xfrm>
            <a:off x="347480" y="4563326"/>
            <a:ext cx="1368291" cy="400110"/>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Reihe</a:t>
            </a:r>
          </a:p>
        </p:txBody>
      </p:sp>
      <p:sp>
        <p:nvSpPr>
          <p:cNvPr id="14" name="Textfeld 13"/>
          <p:cNvSpPr txBox="1"/>
          <p:nvPr/>
        </p:nvSpPr>
        <p:spPr>
          <a:xfrm>
            <a:off x="4962877" y="4268427"/>
            <a:ext cx="2058471" cy="400110"/>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Aufgabenstellung</a:t>
            </a:r>
          </a:p>
        </p:txBody>
      </p:sp>
      <p:sp>
        <p:nvSpPr>
          <p:cNvPr id="15" name="Textfeld 14"/>
          <p:cNvSpPr txBox="1"/>
          <p:nvPr/>
        </p:nvSpPr>
        <p:spPr>
          <a:xfrm>
            <a:off x="2926318" y="4374014"/>
            <a:ext cx="1172397" cy="400110"/>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Einheit</a:t>
            </a:r>
          </a:p>
        </p:txBody>
      </p:sp>
      <p:sp>
        <p:nvSpPr>
          <p:cNvPr id="16" name="Textfeld 15"/>
          <p:cNvSpPr txBox="1"/>
          <p:nvPr/>
        </p:nvSpPr>
        <p:spPr>
          <a:xfrm>
            <a:off x="7286042" y="4774124"/>
            <a:ext cx="2917371" cy="400110"/>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Übergeordnetes</a:t>
            </a:r>
          </a:p>
        </p:txBody>
      </p:sp>
      <p:pic>
        <p:nvPicPr>
          <p:cNvPr id="10" name="Bild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6042" y="5241253"/>
            <a:ext cx="2619958" cy="1120092"/>
          </a:xfrm>
          <a:prstGeom prst="rect">
            <a:avLst/>
          </a:prstGeom>
        </p:spPr>
      </p:pic>
      <p:sp>
        <p:nvSpPr>
          <p:cNvPr id="7" name="Textfeld 6"/>
          <p:cNvSpPr txBox="1"/>
          <p:nvPr/>
        </p:nvSpPr>
        <p:spPr>
          <a:xfrm>
            <a:off x="1380613" y="2272150"/>
            <a:ext cx="7164527" cy="1938992"/>
          </a:xfrm>
          <a:prstGeom prst="rect">
            <a:avLst/>
          </a:prstGeom>
          <a:noFill/>
        </p:spPr>
        <p:txBody>
          <a:bodyPr wrap="square" rtlCol="0">
            <a:spAutoFit/>
          </a:bodyPr>
          <a:lstStyle/>
          <a:p>
            <a:pPr marL="342900" indent="-342900">
              <a:buFont typeface="Arial" charset="0"/>
              <a:buChar char="•"/>
            </a:pPr>
            <a:r>
              <a:rPr lang="de-DE" sz="2000" dirty="0">
                <a:latin typeface="Calibri" panose="020F0502020204030204" pitchFamily="34" charset="0"/>
              </a:rPr>
              <a:t>Ermöglichung der Übertragung der „Grundideen“ auf verwandte/ weitere Inhalte</a:t>
            </a:r>
          </a:p>
          <a:p>
            <a:pPr marL="342900" indent="-342900">
              <a:buFont typeface="Arial" charset="0"/>
              <a:buChar char="•"/>
            </a:pPr>
            <a:r>
              <a:rPr lang="de-DE" sz="2000" dirty="0">
                <a:latin typeface="Calibri" panose="020F0502020204030204" pitchFamily="34" charset="0"/>
              </a:rPr>
              <a:t>Konkrete Hinweise zur Umsetzung im Unterricht (Aufträge, Material)</a:t>
            </a:r>
          </a:p>
          <a:p>
            <a:pPr marL="342900" indent="-342900">
              <a:buFont typeface="Arial" charset="0"/>
              <a:buChar char="•"/>
            </a:pPr>
            <a:r>
              <a:rPr lang="de-DE" sz="2000" dirty="0">
                <a:latin typeface="Calibri" panose="020F0502020204030204" pitchFamily="34" charset="0"/>
              </a:rPr>
              <a:t>Anregungen zum reflektierten Umgang mit dem Lehrwerk/ vorhandenen Materialien</a:t>
            </a:r>
          </a:p>
        </p:txBody>
      </p:sp>
    </p:spTree>
    <p:extLst>
      <p:ext uri="{BB962C8B-B14F-4D97-AF65-F5344CB8AC3E}">
        <p14:creationId xmlns:p14="http://schemas.microsoft.com/office/powerpoint/2010/main" val="300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Seitenstruktur</a:t>
            </a:r>
          </a:p>
        </p:txBody>
      </p:sp>
      <p:sp>
        <p:nvSpPr>
          <p:cNvPr id="3" name="Textplatzhalter 2"/>
          <p:cNvSpPr>
            <a:spLocks noGrp="1"/>
          </p:cNvSpPr>
          <p:nvPr>
            <p:ph type="body" sz="quarter" idx="10"/>
          </p:nvPr>
        </p:nvSpPr>
        <p:spPr/>
        <p:txBody>
          <a:bodyPr/>
          <a:lstStyle/>
          <a:p>
            <a:endParaRPr lang="de-DE"/>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3959" y="478875"/>
            <a:ext cx="792000" cy="1093486"/>
          </a:xfrm>
          <a:prstGeom prst="rect">
            <a:avLst/>
          </a:prstGeom>
          <a:effectLst>
            <a:outerShdw blurRad="63500" sx="102000" sy="102000" algn="ctr" rotWithShape="0">
              <a:prstClr val="black">
                <a:alpha val="40000"/>
              </a:prstClr>
            </a:outerShdw>
          </a:effectLst>
        </p:spPr>
      </p:pic>
      <p:sp>
        <p:nvSpPr>
          <p:cNvPr id="5" name="Rechteck 4"/>
          <p:cNvSpPr/>
          <p:nvPr/>
        </p:nvSpPr>
        <p:spPr>
          <a:xfrm>
            <a:off x="672035" y="1277143"/>
            <a:ext cx="7411779" cy="1314206"/>
          </a:xfrm>
          <a:prstGeom prst="rect">
            <a:avLst/>
          </a:prstGeom>
        </p:spPr>
        <p:txBody>
          <a:bodyPr wrap="square">
            <a:spAutoFit/>
          </a:bodyPr>
          <a:lstStyle/>
          <a:p>
            <a:pPr marL="342000" lvl="0" indent="-342900" fontAlgn="base">
              <a:spcBef>
                <a:spcPts val="576"/>
              </a:spcBef>
              <a:spcAft>
                <a:spcPts val="600"/>
              </a:spcAft>
              <a:buClr>
                <a:srgbClr val="327A86"/>
              </a:buClr>
              <a:buFont typeface="Wingdings" charset="2"/>
              <a:buChar char="§"/>
            </a:pPr>
            <a:r>
              <a:rPr lang="de-DE" sz="2600" kern="0" dirty="0">
                <a:solidFill>
                  <a:prstClr val="black"/>
                </a:solidFill>
                <a:latin typeface="Calibri"/>
                <a:cs typeface="Calibri"/>
              </a:rPr>
              <a:t>Material</a:t>
            </a:r>
          </a:p>
          <a:p>
            <a:pPr marL="742950" lvl="1" indent="-285750" fontAlgn="base">
              <a:spcBef>
                <a:spcPct val="20000"/>
              </a:spcBef>
              <a:spcAft>
                <a:spcPts val="600"/>
              </a:spcAft>
              <a:buClr>
                <a:srgbClr val="737373"/>
              </a:buClr>
              <a:buFont typeface="Wingdings" charset="2"/>
              <a:buChar char="§"/>
            </a:pPr>
            <a:r>
              <a:rPr lang="de-DE" sz="2200" kern="0" dirty="0">
                <a:solidFill>
                  <a:prstClr val="black"/>
                </a:solidFill>
                <a:latin typeface="Calibri"/>
                <a:cs typeface="Calibri"/>
              </a:rPr>
              <a:t>weiterführende/ verwandte Informationen/Materialien/ Links zum Inhalt/ Thema</a:t>
            </a:r>
          </a:p>
        </p:txBody>
      </p:sp>
      <p:sp>
        <p:nvSpPr>
          <p:cNvPr id="6" name="Textfeld 5"/>
          <p:cNvSpPr txBox="1"/>
          <p:nvPr/>
        </p:nvSpPr>
        <p:spPr>
          <a:xfrm>
            <a:off x="672035" y="3384727"/>
            <a:ext cx="5246925" cy="1015663"/>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Anregungen für den Unterricht - konkrete Materialien und Verweisen auf Partnerprojektseiten</a:t>
            </a:r>
          </a:p>
        </p:txBody>
      </p:sp>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35" y="4657405"/>
            <a:ext cx="3909383" cy="1228236"/>
          </a:xfrm>
          <a:prstGeom prst="rect">
            <a:avLst/>
          </a:prstGeom>
        </p:spPr>
      </p:pic>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758" y="4831580"/>
            <a:ext cx="3818950" cy="1381175"/>
          </a:xfrm>
          <a:prstGeom prst="rect">
            <a:avLst/>
          </a:prstGeom>
        </p:spPr>
      </p:pic>
      <p:sp>
        <p:nvSpPr>
          <p:cNvPr id="9" name="Textfeld 8"/>
          <p:cNvSpPr txBox="1"/>
          <p:nvPr/>
        </p:nvSpPr>
        <p:spPr>
          <a:xfrm>
            <a:off x="6591583" y="3692503"/>
            <a:ext cx="1832376" cy="400110"/>
          </a:xfrm>
          <a:prstGeom prst="rect">
            <a:avLst/>
          </a:prstGeom>
          <a:noFill/>
        </p:spPr>
        <p:txBody>
          <a:bodyPr wrap="square" rtlCol="0">
            <a:spAutoFit/>
          </a:bodyPr>
          <a:lstStyle/>
          <a:p>
            <a:r>
              <a:rPr lang="de-DE" sz="2000" b="1" dirty="0">
                <a:solidFill>
                  <a:schemeClr val="accent1"/>
                </a:solidFill>
                <a:latin typeface="Calibri" panose="020F0502020204030204" pitchFamily="34" charset="0"/>
              </a:rPr>
              <a:t>Literatur</a:t>
            </a:r>
          </a:p>
        </p:txBody>
      </p:sp>
    </p:spTree>
    <p:extLst>
      <p:ext uri="{BB962C8B-B14F-4D97-AF65-F5344CB8AC3E}">
        <p14:creationId xmlns:p14="http://schemas.microsoft.com/office/powerpoint/2010/main" val="22321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primakom Rechner transparent.png"/>
          <p:cNvPicPr>
            <a:picLocks noChangeAspect="1"/>
          </p:cNvPicPr>
          <p:nvPr/>
        </p:nvPicPr>
        <p:blipFill rotWithShape="1">
          <a:blip r:embed="rId2">
            <a:alphaModFix amt="68000"/>
            <a:extLst>
              <a:ext uri="{28A0092B-C50C-407E-A947-70E740481C1C}">
                <a14:useLocalDpi xmlns:a14="http://schemas.microsoft.com/office/drawing/2010/main" val="0"/>
              </a:ext>
            </a:extLst>
          </a:blip>
          <a:srcRect l="3801" t="10904" r="5247" b="8401"/>
          <a:stretch/>
        </p:blipFill>
        <p:spPr>
          <a:xfrm>
            <a:off x="775799" y="333375"/>
            <a:ext cx="8452279" cy="5840620"/>
          </a:xfrm>
          <a:prstGeom prst="rect">
            <a:avLst/>
          </a:prstGeom>
        </p:spPr>
      </p:pic>
      <p:sp>
        <p:nvSpPr>
          <p:cNvPr id="2" name="Textplatzhalter 1"/>
          <p:cNvSpPr>
            <a:spLocks noGrp="1"/>
          </p:cNvSpPr>
          <p:nvPr>
            <p:ph type="body" sz="quarter" idx="10"/>
          </p:nvPr>
        </p:nvSpPr>
        <p:spPr/>
        <p:txBody>
          <a:bodyPr/>
          <a:lstStyle/>
          <a:p>
            <a:endParaRPr lang="de-DE"/>
          </a:p>
        </p:txBody>
      </p:sp>
      <p:sp>
        <p:nvSpPr>
          <p:cNvPr id="4" name="Foliennummernplatzhalter 3"/>
          <p:cNvSpPr>
            <a:spLocks noGrp="1"/>
          </p:cNvSpPr>
          <p:nvPr>
            <p:ph type="sldNum" sz="quarter" idx="4294967295"/>
          </p:nvPr>
        </p:nvSpPr>
        <p:spPr>
          <a:xfrm>
            <a:off x="8997950" y="76200"/>
            <a:ext cx="908050" cy="257175"/>
          </a:xfrm>
          <a:prstGeom prst="rect">
            <a:avLst/>
          </a:prstGeom>
        </p:spPr>
        <p:txBody>
          <a:bodyPr/>
          <a:lstStyle/>
          <a:p>
            <a:fld id="{C96CABE7-B258-D741-AD3A-5904B80BBD48}" type="slidenum">
              <a:rPr lang="de-DE" smtClean="0">
                <a:solidFill>
                  <a:srgbClr val="FFFFFF"/>
                </a:solidFill>
              </a:rPr>
              <a:pPr/>
              <a:t>25</a:t>
            </a:fld>
            <a:endParaRPr lang="de-DE" dirty="0">
              <a:solidFill>
                <a:srgbClr val="FFFFFF"/>
              </a:solidFill>
            </a:endParaRPr>
          </a:p>
        </p:txBody>
      </p:sp>
      <p:sp>
        <p:nvSpPr>
          <p:cNvPr id="15" name="Textfeld 14"/>
          <p:cNvSpPr txBox="1"/>
          <p:nvPr/>
        </p:nvSpPr>
        <p:spPr>
          <a:xfrm>
            <a:off x="551904" y="1769057"/>
            <a:ext cx="8900071" cy="5139869"/>
          </a:xfrm>
          <a:prstGeom prst="rect">
            <a:avLst/>
          </a:prstGeom>
          <a:noFill/>
          <a:effectLst>
            <a:glow rad="101600">
              <a:schemeClr val="accent4">
                <a:satMod val="175000"/>
                <a:alpha val="40000"/>
              </a:schemeClr>
            </a:glow>
          </a:effectLst>
        </p:spPr>
        <p:txBody>
          <a:bodyPr wrap="square" rtlCol="0">
            <a:spAutoFit/>
          </a:bodyPr>
          <a:lstStyle/>
          <a:p>
            <a:pPr algn="ctr"/>
            <a:r>
              <a:rPr lang="de-DE" sz="5850" b="1" dirty="0">
                <a:solidFill>
                  <a:schemeClr val="accent1">
                    <a:lumMod val="25000"/>
                  </a:schemeClr>
                </a:solidFill>
                <a:latin typeface="Calibri" charset="0"/>
                <a:ea typeface="Calibri" charset="0"/>
                <a:cs typeface="Calibri" charset="0"/>
              </a:rPr>
              <a:t>Besuchen Sie unsere Selbstlernplattform</a:t>
            </a:r>
          </a:p>
          <a:p>
            <a:pPr algn="ctr"/>
            <a:r>
              <a:rPr lang="de-DE" sz="5850" b="1" dirty="0">
                <a:solidFill>
                  <a:schemeClr val="accent1">
                    <a:lumMod val="25000"/>
                  </a:schemeClr>
                </a:solidFill>
                <a:latin typeface="Calibri" charset="0"/>
                <a:ea typeface="Calibri" charset="0"/>
                <a:cs typeface="Calibri" charset="0"/>
              </a:rPr>
              <a:t>unter</a:t>
            </a:r>
          </a:p>
          <a:p>
            <a:pPr algn="ctr"/>
            <a:endParaRPr lang="de-DE" sz="6000" b="1" dirty="0">
              <a:solidFill>
                <a:schemeClr val="accent1">
                  <a:lumMod val="25000"/>
                </a:schemeClr>
              </a:solidFill>
              <a:latin typeface="Calibri" charset="0"/>
              <a:ea typeface="Calibri" charset="0"/>
              <a:cs typeface="Calibri" charset="0"/>
            </a:endParaRPr>
          </a:p>
          <a:p>
            <a:pPr algn="ctr"/>
            <a:endParaRPr lang="de-DE" sz="1400" b="1" dirty="0">
              <a:solidFill>
                <a:schemeClr val="accent1">
                  <a:lumMod val="25000"/>
                </a:schemeClr>
              </a:solidFill>
              <a:latin typeface="Calibri" charset="0"/>
              <a:ea typeface="Calibri" charset="0"/>
              <a:cs typeface="Calibri" charset="0"/>
            </a:endParaRPr>
          </a:p>
          <a:p>
            <a:pPr algn="ctr"/>
            <a:r>
              <a:rPr lang="de-DE" sz="6600" b="1" dirty="0" err="1">
                <a:solidFill>
                  <a:schemeClr val="tx2"/>
                </a:solidFill>
                <a:latin typeface="Calibri" charset="0"/>
                <a:ea typeface="Calibri" charset="0"/>
                <a:cs typeface="Calibri" charset="0"/>
              </a:rPr>
              <a:t>primakom.dzlm.de</a:t>
            </a:r>
            <a:endParaRPr lang="de-DE" sz="6600" b="1" dirty="0">
              <a:solidFill>
                <a:schemeClr val="tx2"/>
              </a:solidFill>
              <a:latin typeface="Calibri" charset="0"/>
              <a:ea typeface="Calibri" charset="0"/>
              <a:cs typeface="Calibri" charset="0"/>
            </a:endParaRPr>
          </a:p>
        </p:txBody>
      </p:sp>
    </p:spTree>
    <p:extLst>
      <p:ext uri="{BB962C8B-B14F-4D97-AF65-F5344CB8AC3E}">
        <p14:creationId xmlns:p14="http://schemas.microsoft.com/office/powerpoint/2010/main" val="1453084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Titelbild_ppt.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25" r="125"/>
          <a:stretch>
            <a:fillRect/>
          </a:stretch>
        </p:blipFill>
        <p:spPr/>
      </p:pic>
      <p:sp>
        <p:nvSpPr>
          <p:cNvPr id="4" name="Untertitel 3"/>
          <p:cNvSpPr>
            <a:spLocks noGrp="1"/>
          </p:cNvSpPr>
          <p:nvPr>
            <p:ph type="subTitle" idx="1"/>
          </p:nvPr>
        </p:nvSpPr>
        <p:spPr>
          <a:xfrm>
            <a:off x="1000472" y="4556720"/>
            <a:ext cx="6794153" cy="1392560"/>
          </a:xfrm>
        </p:spPr>
        <p:txBody>
          <a:bodyPr>
            <a:normAutofit/>
          </a:bodyPr>
          <a:lstStyle/>
          <a:p>
            <a:r>
              <a:rPr lang="de-DE" b="1" dirty="0"/>
              <a:t>Pri</a:t>
            </a:r>
            <a:r>
              <a:rPr lang="de-DE" dirty="0"/>
              <a:t>marstufe </a:t>
            </a:r>
            <a:r>
              <a:rPr lang="de-DE" b="1" dirty="0"/>
              <a:t>Ma</a:t>
            </a:r>
            <a:r>
              <a:rPr lang="de-DE" dirty="0"/>
              <a:t>thematik </a:t>
            </a:r>
            <a:r>
              <a:rPr lang="de-DE" b="1" dirty="0"/>
              <a:t>kom</a:t>
            </a:r>
            <a:r>
              <a:rPr lang="de-DE" dirty="0"/>
              <a:t>pakt</a:t>
            </a:r>
          </a:p>
          <a:p>
            <a:r>
              <a:rPr lang="de-DE" dirty="0"/>
              <a:t>Eine Selbstlernplattform für Mathematikunterrichtende in der Grundschule</a:t>
            </a:r>
          </a:p>
          <a:p>
            <a:pPr>
              <a:lnSpc>
                <a:spcPct val="120000"/>
              </a:lnSpc>
            </a:pPr>
            <a:endParaRPr lang="de-DE" dirty="0"/>
          </a:p>
          <a:p>
            <a:endParaRPr lang="de-DE" dirty="0"/>
          </a:p>
        </p:txBody>
      </p:sp>
      <p:sp>
        <p:nvSpPr>
          <p:cNvPr id="5" name="Foliennummernplatzhalter 4"/>
          <p:cNvSpPr>
            <a:spLocks noGrp="1"/>
          </p:cNvSpPr>
          <p:nvPr>
            <p:ph type="sldNum" sz="quarter" idx="4294967295"/>
          </p:nvPr>
        </p:nvSpPr>
        <p:spPr>
          <a:xfrm>
            <a:off x="8686800" y="76201"/>
            <a:ext cx="838200" cy="257175"/>
          </a:xfrm>
          <a:prstGeom prst="rect">
            <a:avLst/>
          </a:prstGeom>
        </p:spPr>
        <p:txBody>
          <a:bodyPr/>
          <a:lstStyle/>
          <a:p>
            <a:fld id="{C96CABE7-B258-D741-AD3A-5904B80BBD48}" type="slidenum">
              <a:rPr lang="de-DE" smtClean="0">
                <a:solidFill>
                  <a:prstClr val="white"/>
                </a:solidFill>
              </a:rPr>
              <a:pPr/>
              <a:t>26</a:t>
            </a:fld>
            <a:endParaRPr lang="de-DE" dirty="0">
              <a:solidFill>
                <a:prstClr val="white"/>
              </a:solidFill>
            </a:endParaRPr>
          </a:p>
        </p:txBody>
      </p:sp>
      <p:sp>
        <p:nvSpPr>
          <p:cNvPr id="10" name="Titel 2"/>
          <p:cNvSpPr txBox="1">
            <a:spLocks/>
          </p:cNvSpPr>
          <p:nvPr/>
        </p:nvSpPr>
        <p:spPr bwMode="auto">
          <a:xfrm>
            <a:off x="1141040" y="3700463"/>
            <a:ext cx="7772400" cy="664840"/>
          </a:xfrm>
          <a:prstGeom prst="rect">
            <a:avLst/>
          </a:prstGeom>
          <a:noFill/>
          <a:ln w="9525">
            <a:noFill/>
            <a:miter lim="800000"/>
            <a:headEnd/>
            <a:tailEnd/>
          </a:ln>
        </p:spPr>
        <p:txBody>
          <a:bodyPr vert="horz" wrap="square" lIns="0" tIns="0" rIns="91440" bIns="0" numCol="1" anchor="t" anchorCtr="0" compatLnSpc="1">
            <a:prstTxWarp prst="textNoShape">
              <a:avLst/>
            </a:prstTxWarp>
          </a:bodyPr>
          <a:lstStyle>
            <a:lvl1pPr algn="l" rtl="0" fontAlgn="base">
              <a:spcBef>
                <a:spcPct val="0"/>
              </a:spcBef>
              <a:spcAft>
                <a:spcPct val="0"/>
              </a:spcAft>
              <a:defRPr sz="3467">
                <a:solidFill>
                  <a:srgbClr val="327A86"/>
                </a:solidFill>
                <a:latin typeface="Calibri"/>
                <a:ea typeface="+mj-ea"/>
                <a:cs typeface="Calibri"/>
              </a:defRPr>
            </a:lvl1pPr>
            <a:lvl2pPr algn="l" rtl="0" fontAlgn="base">
              <a:spcBef>
                <a:spcPct val="0"/>
              </a:spcBef>
              <a:spcAft>
                <a:spcPct val="0"/>
              </a:spcAft>
              <a:defRPr sz="3467">
                <a:solidFill>
                  <a:schemeClr val="tx2"/>
                </a:solidFill>
                <a:latin typeface="Arial" charset="0"/>
                <a:ea typeface="ＭＳ Ｐゴシック" charset="-128"/>
                <a:cs typeface="ＭＳ Ｐゴシック" charset="-128"/>
              </a:defRPr>
            </a:lvl2pPr>
            <a:lvl3pPr algn="l" rtl="0" fontAlgn="base">
              <a:spcBef>
                <a:spcPct val="0"/>
              </a:spcBef>
              <a:spcAft>
                <a:spcPct val="0"/>
              </a:spcAft>
              <a:defRPr sz="3467">
                <a:solidFill>
                  <a:schemeClr val="tx2"/>
                </a:solidFill>
                <a:latin typeface="Arial" charset="0"/>
                <a:ea typeface="ＭＳ Ｐゴシック" charset="-128"/>
                <a:cs typeface="ＭＳ Ｐゴシック" charset="-128"/>
              </a:defRPr>
            </a:lvl3pPr>
            <a:lvl4pPr algn="l" rtl="0" fontAlgn="base">
              <a:spcBef>
                <a:spcPct val="0"/>
              </a:spcBef>
              <a:spcAft>
                <a:spcPct val="0"/>
              </a:spcAft>
              <a:defRPr sz="3467">
                <a:solidFill>
                  <a:schemeClr val="tx2"/>
                </a:solidFill>
                <a:latin typeface="Arial" charset="0"/>
                <a:ea typeface="ＭＳ Ｐゴシック" charset="-128"/>
                <a:cs typeface="ＭＳ Ｐゴシック" charset="-128"/>
              </a:defRPr>
            </a:lvl4pPr>
            <a:lvl5pPr algn="l" rtl="0" fontAlgn="base">
              <a:spcBef>
                <a:spcPct val="0"/>
              </a:spcBef>
              <a:spcAft>
                <a:spcPct val="0"/>
              </a:spcAft>
              <a:defRPr sz="3467">
                <a:solidFill>
                  <a:schemeClr val="tx2"/>
                </a:solidFill>
                <a:latin typeface="Arial" charset="0"/>
                <a:ea typeface="ＭＳ Ｐゴシック" charset="-128"/>
                <a:cs typeface="ＭＳ Ｐゴシック" charset="-128"/>
              </a:defRPr>
            </a:lvl5pPr>
            <a:lvl6pPr marL="495285" algn="l" rtl="0" fontAlgn="base">
              <a:spcBef>
                <a:spcPct val="0"/>
              </a:spcBef>
              <a:spcAft>
                <a:spcPct val="0"/>
              </a:spcAft>
              <a:defRPr sz="3467">
                <a:solidFill>
                  <a:schemeClr val="tx2"/>
                </a:solidFill>
                <a:latin typeface="Arial" charset="0"/>
                <a:ea typeface="ＭＳ Ｐゴシック" charset="-128"/>
                <a:cs typeface="ＭＳ Ｐゴシック" charset="-128"/>
              </a:defRPr>
            </a:lvl6pPr>
            <a:lvl7pPr marL="990570" algn="l" rtl="0" fontAlgn="base">
              <a:spcBef>
                <a:spcPct val="0"/>
              </a:spcBef>
              <a:spcAft>
                <a:spcPct val="0"/>
              </a:spcAft>
              <a:defRPr sz="3467">
                <a:solidFill>
                  <a:schemeClr val="tx2"/>
                </a:solidFill>
                <a:latin typeface="Arial" charset="0"/>
                <a:ea typeface="ＭＳ Ｐゴシック" charset="-128"/>
                <a:cs typeface="ＭＳ Ｐゴシック" charset="-128"/>
              </a:defRPr>
            </a:lvl7pPr>
            <a:lvl8pPr marL="1485854" algn="l" rtl="0" fontAlgn="base">
              <a:spcBef>
                <a:spcPct val="0"/>
              </a:spcBef>
              <a:spcAft>
                <a:spcPct val="0"/>
              </a:spcAft>
              <a:defRPr sz="3467">
                <a:solidFill>
                  <a:schemeClr val="tx2"/>
                </a:solidFill>
                <a:latin typeface="Arial" charset="0"/>
                <a:ea typeface="ＭＳ Ｐゴシック" charset="-128"/>
                <a:cs typeface="ＭＳ Ｐゴシック" charset="-128"/>
              </a:defRPr>
            </a:lvl8pPr>
            <a:lvl9pPr marL="1981139" algn="l" rtl="0" fontAlgn="base">
              <a:spcBef>
                <a:spcPct val="0"/>
              </a:spcBef>
              <a:spcAft>
                <a:spcPct val="0"/>
              </a:spcAft>
              <a:defRPr sz="3467">
                <a:solidFill>
                  <a:schemeClr val="tx2"/>
                </a:solidFill>
                <a:latin typeface="Arial" charset="0"/>
                <a:ea typeface="ＭＳ Ｐゴシック" charset="-128"/>
                <a:cs typeface="ＭＳ Ｐゴシック" charset="-128"/>
              </a:defRPr>
            </a:lvl9pPr>
          </a:lstStyle>
          <a:p>
            <a:pPr>
              <a:defRPr/>
            </a:pPr>
            <a:r>
              <a:rPr lang="de-DE" sz="4400" b="1" kern="0" dirty="0"/>
              <a:t>primakom</a:t>
            </a:r>
          </a:p>
        </p:txBody>
      </p:sp>
    </p:spTree>
    <p:extLst>
      <p:ext uri="{BB962C8B-B14F-4D97-AF65-F5344CB8AC3E}">
        <p14:creationId xmlns:p14="http://schemas.microsoft.com/office/powerpoint/2010/main" val="1738244213"/>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xmlns:p14="http://schemas.microsoft.com/office/powerpoint/2010/main" advClick="0"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1006991" y="284468"/>
            <a:ext cx="7704856" cy="490861"/>
          </a:xfrm>
        </p:spPr>
        <p:txBody>
          <a:bodyPr>
            <a:normAutofit fontScale="90000"/>
          </a:bodyPr>
          <a:lstStyle/>
          <a:p>
            <a:br>
              <a:rPr lang="de-DE" b="1" dirty="0">
                <a:solidFill>
                  <a:schemeClr val="tx1"/>
                </a:solidFill>
              </a:rPr>
            </a:br>
            <a:r>
              <a:rPr lang="de-DE" b="1" dirty="0">
                <a:solidFill>
                  <a:schemeClr val="accent1"/>
                </a:solidFill>
              </a:rPr>
              <a:t>primakom</a:t>
            </a:r>
            <a:r>
              <a:rPr lang="de-DE" dirty="0"/>
              <a:t> – eine digitale Selbstlernplattform</a:t>
            </a:r>
            <a:br>
              <a:rPr lang="de-DE" dirty="0"/>
            </a:br>
            <a:endParaRPr lang="de-DE" dirty="0"/>
          </a:p>
        </p:txBody>
      </p:sp>
      <p:pic>
        <p:nvPicPr>
          <p:cNvPr id="3" name="Bild 2" descr="primakom Rechner transparent.png"/>
          <p:cNvPicPr>
            <a:picLocks noChangeAspect="1"/>
          </p:cNvPicPr>
          <p:nvPr/>
        </p:nvPicPr>
        <p:blipFill rotWithShape="1">
          <a:blip r:embed="rId3">
            <a:alphaModFix amt="80000"/>
            <a:extLst>
              <a:ext uri="{28A0092B-C50C-407E-A947-70E740481C1C}">
                <a14:useLocalDpi xmlns:a14="http://schemas.microsoft.com/office/drawing/2010/main" val="0"/>
              </a:ext>
            </a:extLst>
          </a:blip>
          <a:srcRect l="3801" t="10904" r="5247" b="8401"/>
          <a:stretch/>
        </p:blipFill>
        <p:spPr>
          <a:xfrm>
            <a:off x="1203812" y="1062183"/>
            <a:ext cx="7776864" cy="5373901"/>
          </a:xfrm>
          <a:prstGeom prst="rect">
            <a:avLst/>
          </a:prstGeom>
        </p:spPr>
      </p:pic>
      <p:sp>
        <p:nvSpPr>
          <p:cNvPr id="4" name="Textfeld 3"/>
          <p:cNvSpPr txBox="1"/>
          <p:nvPr/>
        </p:nvSpPr>
        <p:spPr>
          <a:xfrm>
            <a:off x="313012" y="3260303"/>
            <a:ext cx="9092813" cy="1446550"/>
          </a:xfrm>
          <a:prstGeom prst="rect">
            <a:avLst/>
          </a:prstGeom>
          <a:noFill/>
        </p:spPr>
        <p:txBody>
          <a:bodyPr wrap="square" rtlCol="0">
            <a:spAutoFit/>
          </a:bodyPr>
          <a:lstStyle/>
          <a:p>
            <a:pPr lvl="0" algn="ctr"/>
            <a:r>
              <a:rPr lang="de-DE" sz="8800" b="1" dirty="0" err="1">
                <a:solidFill>
                  <a:schemeClr val="tx2"/>
                </a:solidFill>
                <a:latin typeface="Calibri" charset="0"/>
                <a:ea typeface="Calibri" charset="0"/>
                <a:cs typeface="Calibri" charset="0"/>
              </a:rPr>
              <a:t>primakom.dzlm.de</a:t>
            </a:r>
            <a:endParaRPr lang="de-DE" sz="8800" b="1" dirty="0">
              <a:solidFill>
                <a:schemeClr val="tx2"/>
              </a:solidFill>
              <a:latin typeface="Calibri" charset="0"/>
              <a:ea typeface="Calibri" charset="0"/>
              <a:cs typeface="Calibri" charset="0"/>
            </a:endParaRPr>
          </a:p>
        </p:txBody>
      </p:sp>
    </p:spTree>
    <p:extLst>
      <p:ext uri="{BB962C8B-B14F-4D97-AF65-F5344CB8AC3E}">
        <p14:creationId xmlns:p14="http://schemas.microsoft.com/office/powerpoint/2010/main" val="737119154"/>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xmlns:p14="http://schemas.microsoft.com/office/powerpoint/2010/mai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000" fill="hold"/>
                                        <p:tgtEl>
                                          <p:spTgt spid="4"/>
                                        </p:tgtEl>
                                        <p:attrNameLst>
                                          <p:attrName>ppt_x</p:attrName>
                                        </p:attrNameLst>
                                      </p:cBhvr>
                                      <p:tavLst>
                                        <p:tav tm="0">
                                          <p:val>
                                            <p:strVal val="#ppt_x"/>
                                          </p:val>
                                        </p:tav>
                                        <p:tav tm="100000">
                                          <p:val>
                                            <p:strVal val="#ppt_x"/>
                                          </p:val>
                                        </p:tav>
                                      </p:tavLst>
                                    </p:anim>
                                    <p:anim calcmode="lin" valueType="num">
                                      <p:cBhvr additive="base">
                                        <p:cTn id="1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Gliederung</a:t>
            </a:r>
          </a:p>
        </p:txBody>
      </p:sp>
      <p:sp>
        <p:nvSpPr>
          <p:cNvPr id="3" name="Textplatzhalter 2"/>
          <p:cNvSpPr>
            <a:spLocks noGrp="1"/>
          </p:cNvSpPr>
          <p:nvPr>
            <p:ph type="body" sz="quarter" idx="11"/>
          </p:nvPr>
        </p:nvSpPr>
        <p:spPr>
          <a:xfrm>
            <a:off x="715029" y="775328"/>
            <a:ext cx="8500931" cy="5796921"/>
          </a:xfrm>
        </p:spPr>
        <p:txBody>
          <a:bodyPr/>
          <a:lstStyle/>
          <a:p>
            <a:pPr marL="342898" lvl="0" indent="-342898" defTabSz="457200" fontAlgn="auto">
              <a:lnSpc>
                <a:spcPct val="150000"/>
              </a:lnSpc>
              <a:spcBef>
                <a:spcPts val="0"/>
              </a:spcBef>
              <a:spcAft>
                <a:spcPts val="0"/>
              </a:spcAft>
            </a:pPr>
            <a:r>
              <a:rPr lang="de-DE" sz="2400" kern="1200" dirty="0">
                <a:solidFill>
                  <a:srgbClr val="000000"/>
                </a:solidFill>
              </a:rPr>
              <a:t>Das Projekt:</a:t>
            </a:r>
          </a:p>
          <a:p>
            <a:pPr marL="686698" lvl="1" indent="-342898" defTabSz="457200" fontAlgn="auto">
              <a:lnSpc>
                <a:spcPct val="150000"/>
              </a:lnSpc>
              <a:spcBef>
                <a:spcPts val="0"/>
              </a:spcBef>
              <a:spcAft>
                <a:spcPts val="0"/>
              </a:spcAft>
            </a:pPr>
            <a:r>
              <a:rPr lang="de-DE" sz="2400" kern="1200" dirty="0">
                <a:solidFill>
                  <a:srgbClr val="000000"/>
                </a:solidFill>
              </a:rPr>
              <a:t>Was ist primakom?</a:t>
            </a:r>
          </a:p>
          <a:p>
            <a:pPr marL="686698" lvl="1" indent="-342898" defTabSz="457200" fontAlgn="auto">
              <a:lnSpc>
                <a:spcPct val="150000"/>
              </a:lnSpc>
              <a:spcBef>
                <a:spcPts val="0"/>
              </a:spcBef>
              <a:spcAft>
                <a:spcPts val="0"/>
              </a:spcAft>
            </a:pPr>
            <a:r>
              <a:rPr lang="de-DE" sz="2400" kern="1200" dirty="0">
                <a:solidFill>
                  <a:srgbClr val="000000"/>
                </a:solidFill>
              </a:rPr>
              <a:t>Warum primakom?</a:t>
            </a:r>
          </a:p>
          <a:p>
            <a:pPr marL="342898" lvl="0" indent="-342898" defTabSz="457200" fontAlgn="auto">
              <a:lnSpc>
                <a:spcPct val="150000"/>
              </a:lnSpc>
              <a:spcBef>
                <a:spcPts val="0"/>
              </a:spcBef>
              <a:spcAft>
                <a:spcPts val="0"/>
              </a:spcAft>
            </a:pPr>
            <a:r>
              <a:rPr lang="de-DE" sz="2400" kern="1200" dirty="0">
                <a:solidFill>
                  <a:srgbClr val="000000"/>
                </a:solidFill>
              </a:rPr>
              <a:t>Die Umsetzung: Strukturen und Gestaltungsprinzipien</a:t>
            </a:r>
          </a:p>
          <a:p>
            <a:pPr marL="686698" lvl="1" indent="-342898" defTabSz="457200" fontAlgn="auto">
              <a:lnSpc>
                <a:spcPct val="150000"/>
              </a:lnSpc>
              <a:spcBef>
                <a:spcPts val="0"/>
              </a:spcBef>
              <a:spcAft>
                <a:spcPts val="0"/>
              </a:spcAft>
            </a:pPr>
            <a:r>
              <a:rPr lang="de-DE" sz="2400" kern="1200" dirty="0">
                <a:solidFill>
                  <a:srgbClr val="000000"/>
                </a:solidFill>
              </a:rPr>
              <a:t>Was findet man auf primakom</a:t>
            </a:r>
          </a:p>
          <a:p>
            <a:pPr marL="686698" lvl="1" indent="-342898" defTabSz="457200" fontAlgn="auto">
              <a:lnSpc>
                <a:spcPct val="150000"/>
              </a:lnSpc>
              <a:spcBef>
                <a:spcPts val="0"/>
              </a:spcBef>
              <a:spcAft>
                <a:spcPts val="0"/>
              </a:spcAft>
            </a:pPr>
            <a:r>
              <a:rPr lang="de-DE" sz="2400" kern="1200" dirty="0">
                <a:solidFill>
                  <a:srgbClr val="000000"/>
                </a:solidFill>
              </a:rPr>
              <a:t>Wie sind die Selbstlernmodule aufgebaut?</a:t>
            </a:r>
          </a:p>
          <a:p>
            <a:pPr marL="686698" lvl="1" indent="-342898" defTabSz="457200" fontAlgn="auto">
              <a:lnSpc>
                <a:spcPct val="150000"/>
              </a:lnSpc>
              <a:spcBef>
                <a:spcPts val="0"/>
              </a:spcBef>
              <a:spcAft>
                <a:spcPts val="0"/>
              </a:spcAft>
            </a:pPr>
            <a:r>
              <a:rPr lang="de-DE" sz="2400" kern="1200" dirty="0">
                <a:solidFill>
                  <a:srgbClr val="000000"/>
                </a:solidFill>
              </a:rPr>
              <a:t>Was ist das Besondere?</a:t>
            </a:r>
          </a:p>
          <a:p>
            <a:pPr marL="342898" lvl="0" indent="-342898" defTabSz="457200" fontAlgn="auto">
              <a:lnSpc>
                <a:spcPct val="150000"/>
              </a:lnSpc>
              <a:spcBef>
                <a:spcPts val="0"/>
              </a:spcBef>
              <a:spcAft>
                <a:spcPts val="0"/>
              </a:spcAft>
            </a:pPr>
            <a:r>
              <a:rPr lang="de-DE" sz="2400" kern="1200" dirty="0">
                <a:solidFill>
                  <a:srgbClr val="000000"/>
                </a:solidFill>
              </a:rPr>
              <a:t>Weiteres</a:t>
            </a:r>
          </a:p>
          <a:p>
            <a:pPr marL="686698" lvl="1" indent="-342898" defTabSz="457200" fontAlgn="auto">
              <a:lnSpc>
                <a:spcPct val="150000"/>
              </a:lnSpc>
              <a:spcBef>
                <a:spcPts val="0"/>
              </a:spcBef>
              <a:spcAft>
                <a:spcPts val="0"/>
              </a:spcAft>
            </a:pPr>
            <a:r>
              <a:rPr lang="de-DE" sz="2400" kern="1200" dirty="0">
                <a:solidFill>
                  <a:srgbClr val="000000"/>
                </a:solidFill>
              </a:rPr>
              <a:t>Wer steckt hinter primakom?</a:t>
            </a:r>
          </a:p>
          <a:p>
            <a:pPr marL="686698" lvl="1" indent="-342898" defTabSz="457200" fontAlgn="auto">
              <a:lnSpc>
                <a:spcPct val="150000"/>
              </a:lnSpc>
              <a:spcBef>
                <a:spcPts val="0"/>
              </a:spcBef>
              <a:spcAft>
                <a:spcPts val="0"/>
              </a:spcAft>
            </a:pPr>
            <a:r>
              <a:rPr lang="de-DE" sz="2400" kern="1200" dirty="0">
                <a:solidFill>
                  <a:srgbClr val="000000"/>
                </a:solidFill>
              </a:rPr>
              <a:t>Was man noch wissen sollte</a:t>
            </a:r>
          </a:p>
          <a:p>
            <a:pPr marL="342898" lvl="0" indent="-342898" defTabSz="457200" fontAlgn="auto">
              <a:lnSpc>
                <a:spcPct val="150000"/>
              </a:lnSpc>
              <a:spcBef>
                <a:spcPts val="0"/>
              </a:spcBef>
              <a:spcAft>
                <a:spcPts val="0"/>
              </a:spcAft>
            </a:pPr>
            <a:endParaRPr lang="de-DE" sz="2800" kern="1200" dirty="0">
              <a:solidFill>
                <a:srgbClr val="000000"/>
              </a:solidFill>
            </a:endParaRPr>
          </a:p>
          <a:p>
            <a:pPr marL="342898" lvl="0" indent="-342898" defTabSz="457200" fontAlgn="auto">
              <a:lnSpc>
                <a:spcPct val="150000"/>
              </a:lnSpc>
              <a:spcBef>
                <a:spcPts val="0"/>
              </a:spcBef>
              <a:spcAft>
                <a:spcPts val="0"/>
              </a:spcAft>
            </a:pPr>
            <a:endParaRPr lang="de-DE" sz="2800" kern="1200" dirty="0">
              <a:solidFill>
                <a:srgbClr val="000000"/>
              </a:solidFill>
            </a:endParaRPr>
          </a:p>
          <a:p>
            <a:endParaRPr lang="de-DE" dirty="0"/>
          </a:p>
        </p:txBody>
      </p:sp>
    </p:spTree>
    <p:extLst>
      <p:ext uri="{BB962C8B-B14F-4D97-AF65-F5344CB8AC3E}">
        <p14:creationId xmlns:p14="http://schemas.microsoft.com/office/powerpoint/2010/main" val="18345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5"/>
          <p:cNvSpPr>
            <a:spLocks noGrp="1"/>
          </p:cNvSpPr>
          <p:nvPr>
            <p:ph type="title"/>
          </p:nvPr>
        </p:nvSpPr>
        <p:spPr/>
        <p:txBody>
          <a:bodyPr>
            <a:noAutofit/>
          </a:bodyPr>
          <a:lstStyle/>
          <a:p>
            <a:r>
              <a:rPr lang="de-DE" dirty="0"/>
              <a:t>Was ist primakom?</a:t>
            </a:r>
          </a:p>
        </p:txBody>
      </p:sp>
      <p:sp>
        <p:nvSpPr>
          <p:cNvPr id="6" name="Inhaltsplatzhalter 2"/>
          <p:cNvSpPr>
            <a:spLocks noGrp="1"/>
          </p:cNvSpPr>
          <p:nvPr>
            <p:ph type="body" sz="quarter" idx="11"/>
          </p:nvPr>
        </p:nvSpPr>
        <p:spPr>
          <a:xfrm>
            <a:off x="715030" y="1021814"/>
            <a:ext cx="5252634" cy="4032250"/>
          </a:xfrm>
        </p:spPr>
        <p:txBody>
          <a:bodyPr/>
          <a:lstStyle/>
          <a:p>
            <a:pPr marL="0" indent="0">
              <a:buNone/>
            </a:pPr>
            <a:r>
              <a:rPr lang="de-DE" sz="2800" dirty="0">
                <a:solidFill>
                  <a:schemeClr val="tx1"/>
                </a:solidFill>
              </a:rPr>
              <a:t>primakom steht für „Primarstufe Mathematik kompakt“ und ist eine Selbstlernplattform für alle am Mathematikunterricht beteiligten Personen – z.B. Mathematiklehramtsstudierende, (angehende) Lehrkräfte, Fortbildner und Multiplikatoren. primakom stellt ein multimediales Fortbildungsangebot zur Weiter- bzw. Selbstfortbildung dar.</a:t>
            </a:r>
          </a:p>
        </p:txBody>
      </p:sp>
      <p:sp>
        <p:nvSpPr>
          <p:cNvPr id="2" name="Foliennummernplatzhalter 1"/>
          <p:cNvSpPr>
            <a:spLocks noGrp="1"/>
          </p:cNvSpPr>
          <p:nvPr>
            <p:ph type="sldNum" sz="quarter" idx="4294967295"/>
          </p:nvPr>
        </p:nvSpPr>
        <p:spPr>
          <a:xfrm>
            <a:off x="8997950" y="76200"/>
            <a:ext cx="908050" cy="257175"/>
          </a:xfrm>
          <a:prstGeom prst="rect">
            <a:avLst/>
          </a:prstGeom>
        </p:spPr>
        <p:txBody>
          <a:bodyPr/>
          <a:lstStyle/>
          <a:p>
            <a:fld id="{3A465CAD-5E65-8647-9083-2088228C8721}" type="slidenum">
              <a:rPr lang="de-DE" smtClean="0">
                <a:solidFill>
                  <a:srgbClr val="FFFFFF"/>
                </a:solidFill>
                <a:ea typeface="ＭＳ Ｐゴシック"/>
              </a:rPr>
              <a:pPr/>
              <a:t>5</a:t>
            </a:fld>
            <a:endParaRPr lang="de-DE">
              <a:solidFill>
                <a:srgbClr val="FFFFFF"/>
              </a:solidFill>
              <a:ea typeface="ＭＳ Ｐゴシック"/>
            </a:endParaRPr>
          </a:p>
        </p:txBody>
      </p:sp>
      <p:pic>
        <p:nvPicPr>
          <p:cNvPr id="7" name="Bild 2" descr="primakom Rechner transparent.png">
            <a:extLst>
              <a:ext uri="{FF2B5EF4-FFF2-40B4-BE49-F238E27FC236}">
                <a16:creationId xmlns:a16="http://schemas.microsoft.com/office/drawing/2014/main" id="{BFDD6D9D-4B1B-4448-B3D3-13A407D0FAA8}"/>
              </a:ext>
            </a:extLst>
          </p:cNvPr>
          <p:cNvPicPr/>
          <p:nvPr/>
        </p:nvPicPr>
        <p:blipFill rotWithShape="1">
          <a:blip r:embed="rId3" cstate="print">
            <a:alphaModFix/>
            <a:extLst>
              <a:ext uri="{28A0092B-C50C-407E-A947-70E740481C1C}">
                <a14:useLocalDpi xmlns:a14="http://schemas.microsoft.com/office/drawing/2010/main" val="0"/>
              </a:ext>
            </a:extLst>
          </a:blip>
          <a:srcRect l="3801" t="10904" r="5247" b="8401"/>
          <a:stretch/>
        </p:blipFill>
        <p:spPr>
          <a:xfrm>
            <a:off x="6269444" y="2374382"/>
            <a:ext cx="3636556" cy="2510440"/>
          </a:xfrm>
          <a:prstGeom prst="rect">
            <a:avLst/>
          </a:prstGeom>
        </p:spPr>
      </p:pic>
    </p:spTree>
    <p:extLst>
      <p:ext uri="{BB962C8B-B14F-4D97-AF65-F5344CB8AC3E}">
        <p14:creationId xmlns:p14="http://schemas.microsoft.com/office/powerpoint/2010/main" val="162633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Zielsetzungen</a:t>
            </a:r>
          </a:p>
        </p:txBody>
      </p:sp>
      <p:sp>
        <p:nvSpPr>
          <p:cNvPr id="3" name="Inhaltsplatzhalter 2"/>
          <p:cNvSpPr>
            <a:spLocks noGrp="1"/>
          </p:cNvSpPr>
          <p:nvPr>
            <p:ph type="body" sz="quarter" idx="11"/>
          </p:nvPr>
        </p:nvSpPr>
        <p:spPr>
          <a:xfrm>
            <a:off x="742547" y="983597"/>
            <a:ext cx="8473414" cy="5197747"/>
          </a:xfrm>
        </p:spPr>
        <p:txBody>
          <a:bodyPr/>
          <a:lstStyle/>
          <a:p>
            <a:pPr marL="342900" indent="-342900">
              <a:spcAft>
                <a:spcPts val="867"/>
              </a:spcAft>
              <a:buClr>
                <a:schemeClr val="tx2"/>
              </a:buClr>
              <a:buFont typeface="Wingdings" charset="2"/>
              <a:buChar char="§"/>
            </a:pPr>
            <a:r>
              <a:rPr lang="de-DE" sz="2300" dirty="0">
                <a:solidFill>
                  <a:schemeClr val="tx1"/>
                </a:solidFill>
              </a:rPr>
              <a:t>Festigung eines Verständnisses für guten MU</a:t>
            </a:r>
          </a:p>
          <a:p>
            <a:pPr lvl="1">
              <a:lnSpc>
                <a:spcPct val="80000"/>
              </a:lnSpc>
              <a:spcAft>
                <a:spcPts val="867"/>
              </a:spcAft>
              <a:buClr>
                <a:schemeClr val="tx2"/>
              </a:buClr>
              <a:buFont typeface="Wingdings" charset="2"/>
              <a:buChar char="§"/>
            </a:pPr>
            <a:r>
              <a:rPr lang="de-DE" sz="1800" dirty="0">
                <a:solidFill>
                  <a:schemeClr val="tx1"/>
                </a:solidFill>
              </a:rPr>
              <a:t>Sensibilisierung für Grundzüge zeitgemäßen MUs</a:t>
            </a:r>
          </a:p>
          <a:p>
            <a:pPr lvl="1">
              <a:lnSpc>
                <a:spcPct val="80000"/>
              </a:lnSpc>
              <a:spcAft>
                <a:spcPts val="867"/>
              </a:spcAft>
              <a:buClr>
                <a:schemeClr val="tx2"/>
              </a:buClr>
              <a:buFont typeface="Wingdings" charset="2"/>
              <a:buChar char="§"/>
            </a:pPr>
            <a:r>
              <a:rPr lang="de-DE" sz="1800" dirty="0">
                <a:solidFill>
                  <a:schemeClr val="tx1"/>
                </a:solidFill>
              </a:rPr>
              <a:t>Wege aufzeigen, Unsicherheiten nehmen, Motivation aufbauen</a:t>
            </a:r>
            <a:endParaRPr lang="de-DE" dirty="0">
              <a:solidFill>
                <a:schemeClr val="tx1"/>
              </a:solidFill>
            </a:endParaRPr>
          </a:p>
          <a:p>
            <a:pPr marL="342900" indent="-342900">
              <a:lnSpc>
                <a:spcPct val="150000"/>
              </a:lnSpc>
              <a:spcAft>
                <a:spcPts val="867"/>
              </a:spcAft>
              <a:buClr>
                <a:schemeClr val="tx2"/>
              </a:buClr>
              <a:buFont typeface="Wingdings" charset="2"/>
              <a:buChar char="§"/>
            </a:pPr>
            <a:r>
              <a:rPr lang="de-DE" sz="2300" dirty="0">
                <a:solidFill>
                  <a:schemeClr val="tx1"/>
                </a:solidFill>
              </a:rPr>
              <a:t>Stärkung der fachlichen und fachdidaktischen Grundlagen</a:t>
            </a:r>
          </a:p>
          <a:p>
            <a:pPr marL="715264" lvl="1">
              <a:spcAft>
                <a:spcPts val="867"/>
              </a:spcAft>
              <a:buClr>
                <a:schemeClr val="tx2"/>
              </a:buClr>
              <a:buFont typeface="Wingdings" charset="2"/>
              <a:buChar char="§"/>
            </a:pPr>
            <a:r>
              <a:rPr lang="de-DE" dirty="0">
                <a:solidFill>
                  <a:schemeClr val="tx1"/>
                </a:solidFill>
              </a:rPr>
              <a:t>Fachbezogene Weiterbildung </a:t>
            </a:r>
          </a:p>
          <a:p>
            <a:pPr marL="715264" lvl="1">
              <a:spcAft>
                <a:spcPts val="867"/>
              </a:spcAft>
              <a:buClr>
                <a:schemeClr val="tx2"/>
              </a:buClr>
              <a:buFont typeface="Wingdings" charset="2"/>
              <a:buChar char="§"/>
            </a:pPr>
            <a:r>
              <a:rPr lang="de-DE" sz="1800" dirty="0">
                <a:solidFill>
                  <a:schemeClr val="tx1"/>
                </a:solidFill>
              </a:rPr>
              <a:t>Verweise auf weitergehende Hintergrundinformationen </a:t>
            </a:r>
          </a:p>
          <a:p>
            <a:pPr marL="342900" indent="-342900">
              <a:lnSpc>
                <a:spcPct val="150000"/>
              </a:lnSpc>
              <a:spcAft>
                <a:spcPts val="867"/>
              </a:spcAft>
              <a:buClr>
                <a:schemeClr val="tx2"/>
              </a:buClr>
              <a:buFont typeface="Wingdings" charset="2"/>
              <a:buChar char="§"/>
            </a:pPr>
            <a:r>
              <a:rPr lang="de-DE" sz="2300" dirty="0">
                <a:solidFill>
                  <a:schemeClr val="tx1"/>
                </a:solidFill>
              </a:rPr>
              <a:t>Verbesserung der Rahmenbedingungen zur Weiterbildung</a:t>
            </a:r>
          </a:p>
          <a:p>
            <a:pPr lvl="1">
              <a:lnSpc>
                <a:spcPct val="70000"/>
              </a:lnSpc>
              <a:spcAft>
                <a:spcPts val="867"/>
              </a:spcAft>
              <a:buClr>
                <a:schemeClr val="tx2"/>
              </a:buClr>
              <a:buFont typeface="Wingdings" charset="2"/>
              <a:buChar char="§"/>
            </a:pPr>
            <a:r>
              <a:rPr lang="de-DE" sz="1800" dirty="0">
                <a:solidFill>
                  <a:schemeClr val="tx1"/>
                </a:solidFill>
              </a:rPr>
              <a:t>Ermöglichung zeitlicher Flexibilität</a:t>
            </a:r>
          </a:p>
          <a:p>
            <a:pPr lvl="1">
              <a:lnSpc>
                <a:spcPct val="70000"/>
              </a:lnSpc>
              <a:spcAft>
                <a:spcPts val="867"/>
              </a:spcAft>
              <a:buClr>
                <a:schemeClr val="tx2"/>
              </a:buClr>
              <a:buFont typeface="Wingdings" charset="2"/>
              <a:buChar char="§"/>
            </a:pPr>
            <a:r>
              <a:rPr lang="de-DE" sz="1800" dirty="0">
                <a:solidFill>
                  <a:schemeClr val="tx1"/>
                </a:solidFill>
              </a:rPr>
              <a:t>Anleitung zu einem produktiven Umgang mit </a:t>
            </a:r>
            <a:r>
              <a:rPr lang="de-DE" sz="1800" i="1" dirty="0">
                <a:solidFill>
                  <a:schemeClr val="tx1"/>
                </a:solidFill>
              </a:rPr>
              <a:t>vorhandenem</a:t>
            </a:r>
            <a:r>
              <a:rPr lang="de-DE" sz="1800" dirty="0">
                <a:solidFill>
                  <a:schemeClr val="tx1"/>
                </a:solidFill>
              </a:rPr>
              <a:t> Material</a:t>
            </a:r>
          </a:p>
          <a:p>
            <a:pPr lvl="1">
              <a:lnSpc>
                <a:spcPct val="70000"/>
              </a:lnSpc>
              <a:spcAft>
                <a:spcPts val="867"/>
              </a:spcAft>
              <a:buClr>
                <a:schemeClr val="tx2"/>
              </a:buClr>
              <a:buFont typeface="Wingdings" charset="2"/>
              <a:buChar char="§"/>
            </a:pPr>
            <a:r>
              <a:rPr lang="de-DE" sz="1800" dirty="0">
                <a:solidFill>
                  <a:schemeClr val="tx1"/>
                </a:solidFill>
              </a:rPr>
              <a:t>Darstellung konkreter Unterrichtsanregungen</a:t>
            </a:r>
          </a:p>
          <a:p>
            <a:pPr marL="342900" indent="-342900">
              <a:buFont typeface="Arial" charset="0"/>
              <a:buChar char="•"/>
            </a:pPr>
            <a:endParaRPr lang="de-DE" sz="2167" dirty="0">
              <a:solidFill>
                <a:schemeClr val="tx1"/>
              </a:solidFill>
            </a:endParaRPr>
          </a:p>
        </p:txBody>
      </p:sp>
      <p:sp>
        <p:nvSpPr>
          <p:cNvPr id="5" name="Foliennummernplatzhalter 4"/>
          <p:cNvSpPr>
            <a:spLocks noGrp="1"/>
          </p:cNvSpPr>
          <p:nvPr>
            <p:ph type="sldNum" sz="quarter" idx="4294967295"/>
          </p:nvPr>
        </p:nvSpPr>
        <p:spPr>
          <a:xfrm>
            <a:off x="8997950" y="76200"/>
            <a:ext cx="908050" cy="257175"/>
          </a:xfrm>
          <a:prstGeom prst="rect">
            <a:avLst/>
          </a:prstGeom>
        </p:spPr>
        <p:txBody>
          <a:bodyPr/>
          <a:lstStyle/>
          <a:p>
            <a:fld id="{3A465CAD-5E65-8647-9083-2088228C8721}" type="slidenum">
              <a:rPr lang="de-DE" smtClean="0">
                <a:solidFill>
                  <a:srgbClr val="FFFFFF"/>
                </a:solidFill>
                <a:ea typeface="ＭＳ Ｐゴシック"/>
              </a:rPr>
              <a:pPr/>
              <a:t>6</a:t>
            </a:fld>
            <a:endParaRPr lang="de-DE">
              <a:solidFill>
                <a:srgbClr val="FFFFFF"/>
              </a:solidFill>
              <a:ea typeface="ＭＳ Ｐゴシック"/>
            </a:endParaRPr>
          </a:p>
        </p:txBody>
      </p:sp>
    </p:spTree>
    <p:extLst>
      <p:ext uri="{BB962C8B-B14F-4D97-AF65-F5344CB8AC3E}">
        <p14:creationId xmlns:p14="http://schemas.microsoft.com/office/powerpoint/2010/main" val="160395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Leitideen</a:t>
            </a:r>
          </a:p>
        </p:txBody>
      </p:sp>
      <p:sp>
        <p:nvSpPr>
          <p:cNvPr id="5" name="Foliennummernplatzhalter 4"/>
          <p:cNvSpPr>
            <a:spLocks noGrp="1"/>
          </p:cNvSpPr>
          <p:nvPr>
            <p:ph type="sldNum" sz="quarter" idx="4294967295"/>
          </p:nvPr>
        </p:nvSpPr>
        <p:spPr>
          <a:xfrm>
            <a:off x="8997950" y="76200"/>
            <a:ext cx="908050" cy="257175"/>
          </a:xfrm>
          <a:prstGeom prst="rect">
            <a:avLst/>
          </a:prstGeom>
        </p:spPr>
        <p:txBody>
          <a:bodyPr/>
          <a:lstStyle/>
          <a:p>
            <a:fld id="{3A465CAD-5E65-8647-9083-2088228C8721}" type="slidenum">
              <a:rPr lang="de-DE" smtClean="0">
                <a:solidFill>
                  <a:srgbClr val="FFFFFF"/>
                </a:solidFill>
                <a:ea typeface="ＭＳ Ｐゴシック"/>
              </a:rPr>
              <a:pPr/>
              <a:t>7</a:t>
            </a:fld>
            <a:endParaRPr lang="de-DE">
              <a:solidFill>
                <a:srgbClr val="FFFFFF"/>
              </a:solidFill>
              <a:ea typeface="ＭＳ Ｐゴシック"/>
            </a:endParaRPr>
          </a:p>
        </p:txBody>
      </p:sp>
      <p:sp>
        <p:nvSpPr>
          <p:cNvPr id="7" name="Inhaltsplatzhalter 2"/>
          <p:cNvSpPr txBox="1">
            <a:spLocks/>
          </p:cNvSpPr>
          <p:nvPr/>
        </p:nvSpPr>
        <p:spPr bwMode="auto">
          <a:xfrm>
            <a:off x="763475" y="967268"/>
            <a:ext cx="8931402" cy="5158281"/>
          </a:xfrm>
          <a:prstGeom prst="rect">
            <a:avLst/>
          </a:prstGeom>
          <a:noFill/>
          <a:ln w="9525">
            <a:noFill/>
            <a:miter lim="800000"/>
            <a:headEnd/>
            <a:tailEnd/>
          </a:ln>
        </p:spPr>
        <p:txBody>
          <a:bodyPr vert="horz" wrap="square" lIns="0" tIns="0" rIns="99060" bIns="49530" numCol="1" anchor="t" anchorCtr="0" compatLnSpc="1">
            <a:prstTxWarp prst="textNoShape">
              <a:avLst/>
            </a:prstTxWarp>
            <a:noAutofit/>
          </a:bodyPr>
          <a:lstStyle>
            <a:lvl1pPr marL="342000" indent="-342900" algn="l" rtl="0" fontAlgn="base">
              <a:lnSpc>
                <a:spcPct val="100000"/>
              </a:lnSpc>
              <a:spcBef>
                <a:spcPts val="576"/>
              </a:spcBef>
              <a:spcAft>
                <a:spcPts val="600"/>
              </a:spcAft>
              <a:buClr>
                <a:srgbClr val="CBB98A"/>
              </a:buClr>
              <a:buFont typeface="Wingdings" charset="2"/>
              <a:buChar char="§"/>
              <a:defRPr sz="2400">
                <a:solidFill>
                  <a:schemeClr val="tx1"/>
                </a:solidFill>
                <a:latin typeface="Calibri"/>
                <a:ea typeface="+mn-ea"/>
                <a:cs typeface="Calibri"/>
              </a:defRPr>
            </a:lvl1pPr>
            <a:lvl2pPr marL="742950" indent="-285750" algn="l" rtl="0" fontAlgn="base">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2pPr>
            <a:lvl3pPr marL="1143000" indent="-228600" algn="l" rtl="0" fontAlgn="base">
              <a:lnSpc>
                <a:spcPct val="100000"/>
              </a:lnSpc>
              <a:spcBef>
                <a:spcPct val="20000"/>
              </a:spcBef>
              <a:spcAft>
                <a:spcPts val="600"/>
              </a:spcAft>
              <a:buClr>
                <a:srgbClr val="CBB98A"/>
              </a:buClr>
              <a:buFont typeface="Wingdings" charset="2"/>
              <a:buChar char="§"/>
              <a:defRPr>
                <a:solidFill>
                  <a:schemeClr val="tx1"/>
                </a:solidFill>
                <a:latin typeface="Calibri"/>
                <a:ea typeface="+mn-ea"/>
                <a:cs typeface="Calibri"/>
              </a:defRPr>
            </a:lvl3pPr>
            <a:lvl4pPr marL="1600200" indent="-228600" algn="l" rtl="0" fontAlgn="base">
              <a:lnSpc>
                <a:spcPct val="100000"/>
              </a:lnSpc>
              <a:spcBef>
                <a:spcPct val="20000"/>
              </a:spcBef>
              <a:spcAft>
                <a:spcPts val="600"/>
              </a:spcAft>
              <a:buClr>
                <a:srgbClr val="CBB98A"/>
              </a:buClr>
              <a:buFont typeface="Wingdings" charset="2"/>
              <a:buChar char="§"/>
              <a:defRPr sz="1200">
                <a:solidFill>
                  <a:schemeClr val="tx1"/>
                </a:solidFill>
                <a:latin typeface="Calibri"/>
                <a:ea typeface="+mn-ea"/>
                <a:cs typeface="Calibri"/>
              </a:defRPr>
            </a:lvl4pPr>
            <a:lvl5pPr marL="2057400" indent="-228600" algn="l" rtl="0" fontAlgn="base">
              <a:lnSpc>
                <a:spcPct val="100000"/>
              </a:lnSpc>
              <a:spcBef>
                <a:spcPct val="20000"/>
              </a:spcBef>
              <a:spcAft>
                <a:spcPts val="600"/>
              </a:spcAft>
              <a:buClr>
                <a:srgbClr val="CBB98A"/>
              </a:buClr>
              <a:buFont typeface="Wingdings" charset="2"/>
              <a:buChar char="§"/>
              <a:defRPr sz="1200">
                <a:solidFill>
                  <a:schemeClr val="tx1"/>
                </a:solidFill>
                <a:latin typeface="Calibri"/>
                <a:ea typeface="+mn-ea"/>
                <a:cs typeface="Calibri"/>
              </a:defRPr>
            </a:lvl5pPr>
            <a:lvl6pPr marL="2514600" indent="-228600" algn="l" rtl="0" fontAlgn="base">
              <a:spcBef>
                <a:spcPct val="20000"/>
              </a:spcBef>
              <a:spcAft>
                <a:spcPct val="0"/>
              </a:spcAft>
              <a:buBlip>
                <a:blip r:embed="rId3"/>
              </a:buBlip>
              <a:defRPr sz="1200">
                <a:solidFill>
                  <a:schemeClr val="tx1"/>
                </a:solidFill>
                <a:latin typeface="+mn-lt"/>
                <a:ea typeface="+mn-ea"/>
              </a:defRPr>
            </a:lvl6pPr>
            <a:lvl7pPr marL="2971800" indent="-228600" algn="l" rtl="0" fontAlgn="base">
              <a:spcBef>
                <a:spcPct val="20000"/>
              </a:spcBef>
              <a:spcAft>
                <a:spcPct val="0"/>
              </a:spcAft>
              <a:buBlip>
                <a:blip r:embed="rId4"/>
              </a:buBlip>
              <a:defRPr sz="1200">
                <a:solidFill>
                  <a:schemeClr val="tx1"/>
                </a:solidFill>
                <a:latin typeface="+mn-lt"/>
                <a:ea typeface="+mn-ea"/>
              </a:defRPr>
            </a:lvl7pPr>
            <a:lvl8pPr marL="3429000" indent="-228600" algn="l" rtl="0" fontAlgn="base">
              <a:spcBef>
                <a:spcPct val="20000"/>
              </a:spcBef>
              <a:spcAft>
                <a:spcPct val="0"/>
              </a:spcAft>
              <a:buBlip>
                <a:blip r:embed="rId4"/>
              </a:buBlip>
              <a:defRPr sz="1200">
                <a:solidFill>
                  <a:schemeClr val="tx1"/>
                </a:solidFill>
                <a:latin typeface="+mn-lt"/>
                <a:ea typeface="+mn-ea"/>
              </a:defRPr>
            </a:lvl8pPr>
            <a:lvl9pPr marL="3886200" indent="-228600" algn="l" rtl="0" fontAlgn="base">
              <a:spcBef>
                <a:spcPct val="20000"/>
              </a:spcBef>
              <a:spcAft>
                <a:spcPct val="0"/>
              </a:spcAft>
              <a:buBlip>
                <a:blip r:embed="rId4"/>
              </a:buBlip>
              <a:defRPr sz="1200">
                <a:solidFill>
                  <a:schemeClr val="tx1"/>
                </a:solidFill>
                <a:latin typeface="+mn-lt"/>
                <a:ea typeface="+mn-ea"/>
              </a:defRPr>
            </a:lvl9pPr>
          </a:lstStyle>
          <a:p>
            <a:pPr marL="342900">
              <a:spcAft>
                <a:spcPts val="867"/>
              </a:spcAft>
              <a:buClr>
                <a:schemeClr val="tx2"/>
              </a:buClr>
            </a:pPr>
            <a:r>
              <a:rPr lang="de-DE" sz="2300" dirty="0">
                <a:solidFill>
                  <a:srgbClr val="000000"/>
                </a:solidFill>
                <a:ea typeface="ＭＳ Ｐゴシック"/>
              </a:rPr>
              <a:t>Selbstlernmodule</a:t>
            </a:r>
          </a:p>
          <a:p>
            <a:pPr lvl="1">
              <a:lnSpc>
                <a:spcPct val="80000"/>
              </a:lnSpc>
              <a:spcAft>
                <a:spcPts val="867"/>
              </a:spcAft>
              <a:buClr>
                <a:schemeClr val="tx2"/>
              </a:buClr>
            </a:pPr>
            <a:r>
              <a:rPr lang="de-DE" sz="2000" dirty="0">
                <a:solidFill>
                  <a:srgbClr val="000000"/>
                </a:solidFill>
                <a:ea typeface="ＭＳ Ｐゴシック"/>
              </a:rPr>
              <a:t>Einheitliche, klare und wiederkehrende Strukturen in den Selbstlernmodulen</a:t>
            </a:r>
          </a:p>
          <a:p>
            <a:pPr lvl="1">
              <a:lnSpc>
                <a:spcPct val="80000"/>
              </a:lnSpc>
              <a:spcAft>
                <a:spcPts val="867"/>
              </a:spcAft>
              <a:buClr>
                <a:schemeClr val="tx2"/>
              </a:buClr>
            </a:pPr>
            <a:r>
              <a:rPr lang="de-DE" sz="2000" dirty="0">
                <a:solidFill>
                  <a:srgbClr val="000000"/>
                </a:solidFill>
                <a:ea typeface="ＭＳ Ｐゴシック"/>
              </a:rPr>
              <a:t>erkennbare inhaltliche „rote Fäden“ auf der Plattform</a:t>
            </a:r>
          </a:p>
          <a:p>
            <a:pPr marL="342900">
              <a:spcAft>
                <a:spcPts val="867"/>
              </a:spcAft>
              <a:buClr>
                <a:schemeClr val="tx2"/>
              </a:buClr>
            </a:pPr>
            <a:r>
              <a:rPr lang="de-DE" sz="2300" dirty="0">
                <a:solidFill>
                  <a:srgbClr val="000000"/>
                </a:solidFill>
                <a:ea typeface="ＭＳ Ｐゴシック"/>
              </a:rPr>
              <a:t>Inhalte</a:t>
            </a:r>
          </a:p>
          <a:p>
            <a:pPr lvl="1">
              <a:lnSpc>
                <a:spcPct val="80000"/>
              </a:lnSpc>
              <a:spcAft>
                <a:spcPts val="867"/>
              </a:spcAft>
              <a:buClr>
                <a:schemeClr val="tx2"/>
              </a:buClr>
            </a:pPr>
            <a:r>
              <a:rPr lang="de-DE" sz="2000" dirty="0">
                <a:solidFill>
                  <a:srgbClr val="000000"/>
                </a:solidFill>
                <a:ea typeface="ＭＳ Ｐゴシック"/>
              </a:rPr>
              <a:t>Beispielhaftigkeit der ausgewählten zentralen Themen und Inhalte</a:t>
            </a:r>
          </a:p>
          <a:p>
            <a:pPr lvl="1">
              <a:lnSpc>
                <a:spcPct val="80000"/>
              </a:lnSpc>
              <a:spcAft>
                <a:spcPts val="867"/>
              </a:spcAft>
              <a:buClr>
                <a:schemeClr val="tx2"/>
              </a:buClr>
            </a:pPr>
            <a:r>
              <a:rPr lang="de-DE" sz="2000" dirty="0">
                <a:solidFill>
                  <a:srgbClr val="000000"/>
                </a:solidFill>
                <a:ea typeface="ＭＳ Ｐゴシック"/>
              </a:rPr>
              <a:t>Problemorientierung und Praxisnähe</a:t>
            </a:r>
          </a:p>
          <a:p>
            <a:pPr lvl="1">
              <a:lnSpc>
                <a:spcPct val="80000"/>
              </a:lnSpc>
              <a:spcAft>
                <a:spcPts val="867"/>
              </a:spcAft>
              <a:buClr>
                <a:schemeClr val="tx2"/>
              </a:buClr>
            </a:pPr>
            <a:r>
              <a:rPr lang="de-DE" sz="2000" dirty="0">
                <a:solidFill>
                  <a:srgbClr val="000000"/>
                </a:solidFill>
                <a:ea typeface="ＭＳ Ｐゴシック"/>
              </a:rPr>
              <a:t>Passung zw. fachlichem Anspruch – Bedarfen und Kompetenzen</a:t>
            </a:r>
          </a:p>
          <a:p>
            <a:pPr marL="342900">
              <a:spcAft>
                <a:spcPts val="867"/>
              </a:spcAft>
              <a:buClr>
                <a:schemeClr val="tx2"/>
              </a:buClr>
            </a:pPr>
            <a:r>
              <a:rPr lang="de-DE" sz="2300" dirty="0">
                <a:solidFill>
                  <a:srgbClr val="000000"/>
                </a:solidFill>
                <a:ea typeface="ＭＳ Ｐゴシック"/>
              </a:rPr>
              <a:t>Präsentation</a:t>
            </a:r>
          </a:p>
          <a:p>
            <a:pPr lvl="1">
              <a:lnSpc>
                <a:spcPct val="80000"/>
              </a:lnSpc>
              <a:spcAft>
                <a:spcPts val="867"/>
              </a:spcAft>
              <a:buClr>
                <a:schemeClr val="tx2"/>
              </a:buClr>
            </a:pPr>
            <a:r>
              <a:rPr lang="de-DE" sz="2000" dirty="0">
                <a:solidFill>
                  <a:srgbClr val="000000"/>
                </a:solidFill>
                <a:ea typeface="ＭＳ Ｐゴシック"/>
              </a:rPr>
              <a:t>Verständlich, kurz und präzise </a:t>
            </a:r>
            <a:r>
              <a:rPr lang="de-DE" sz="2000" dirty="0">
                <a:solidFill>
                  <a:srgbClr val="000000"/>
                </a:solidFill>
              </a:rPr>
              <a:t>(angemessene Bearbeitungszeit pro Thema)</a:t>
            </a:r>
            <a:endParaRPr lang="de-DE" sz="2000" dirty="0">
              <a:solidFill>
                <a:srgbClr val="000000"/>
              </a:solidFill>
              <a:ea typeface="ＭＳ Ｐゴシック"/>
            </a:endParaRPr>
          </a:p>
          <a:p>
            <a:pPr lvl="1">
              <a:lnSpc>
                <a:spcPct val="80000"/>
              </a:lnSpc>
              <a:spcAft>
                <a:spcPts val="867"/>
              </a:spcAft>
              <a:buClr>
                <a:schemeClr val="tx2"/>
              </a:buClr>
            </a:pPr>
            <a:r>
              <a:rPr lang="de-DE" sz="2000" dirty="0">
                <a:solidFill>
                  <a:srgbClr val="000000"/>
                </a:solidFill>
                <a:ea typeface="ＭＳ Ｐゴシック"/>
              </a:rPr>
              <a:t>Einbindung unterschiedlicher Aneignungs- und Präsentationsformen </a:t>
            </a:r>
          </a:p>
          <a:p>
            <a:pPr lvl="1">
              <a:lnSpc>
                <a:spcPct val="80000"/>
              </a:lnSpc>
              <a:spcAft>
                <a:spcPts val="867"/>
              </a:spcAft>
              <a:buClr>
                <a:schemeClr val="tx2"/>
              </a:buClr>
            </a:pPr>
            <a:r>
              <a:rPr lang="de-DE" sz="2000" dirty="0">
                <a:solidFill>
                  <a:srgbClr val="000000"/>
                </a:solidFill>
                <a:ea typeface="ＭＳ Ｐゴシック"/>
              </a:rPr>
              <a:t>Eigenaktivitäten ermöglichen, Selbstreflexion anregen</a:t>
            </a:r>
          </a:p>
        </p:txBody>
      </p:sp>
    </p:spTree>
    <p:extLst>
      <p:ext uri="{BB962C8B-B14F-4D97-AF65-F5344CB8AC3E}">
        <p14:creationId xmlns:p14="http://schemas.microsoft.com/office/powerpoint/2010/main" val="799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Gliederung</a:t>
            </a:r>
          </a:p>
        </p:txBody>
      </p:sp>
      <p:sp>
        <p:nvSpPr>
          <p:cNvPr id="3" name="Textplatzhalter 2"/>
          <p:cNvSpPr>
            <a:spLocks noGrp="1"/>
          </p:cNvSpPr>
          <p:nvPr>
            <p:ph type="body" sz="quarter" idx="11"/>
          </p:nvPr>
        </p:nvSpPr>
        <p:spPr>
          <a:xfrm>
            <a:off x="715029" y="775328"/>
            <a:ext cx="8500931" cy="5796921"/>
          </a:xfrm>
        </p:spPr>
        <p:txBody>
          <a:bodyPr/>
          <a:lstStyle/>
          <a:p>
            <a:pPr marL="342898" lvl="0" indent="-342898" defTabSz="457200" fontAlgn="auto">
              <a:lnSpc>
                <a:spcPct val="150000"/>
              </a:lnSpc>
              <a:spcBef>
                <a:spcPts val="0"/>
              </a:spcBef>
              <a:spcAft>
                <a:spcPts val="0"/>
              </a:spcAft>
            </a:pPr>
            <a:r>
              <a:rPr lang="de-DE" sz="2400" kern="1200" dirty="0">
                <a:solidFill>
                  <a:srgbClr val="000000"/>
                </a:solidFill>
              </a:rPr>
              <a:t>Das Projekt:</a:t>
            </a:r>
          </a:p>
          <a:p>
            <a:pPr marL="686698" lvl="1" indent="-342898" defTabSz="457200" fontAlgn="auto">
              <a:lnSpc>
                <a:spcPct val="150000"/>
              </a:lnSpc>
              <a:spcBef>
                <a:spcPts val="0"/>
              </a:spcBef>
              <a:spcAft>
                <a:spcPts val="0"/>
              </a:spcAft>
            </a:pPr>
            <a:r>
              <a:rPr lang="de-DE" sz="2400" kern="1200" dirty="0">
                <a:solidFill>
                  <a:srgbClr val="000000"/>
                </a:solidFill>
              </a:rPr>
              <a:t>Was ist primakom?</a:t>
            </a:r>
          </a:p>
          <a:p>
            <a:pPr marL="686698" lvl="1" indent="-342898" defTabSz="457200" fontAlgn="auto">
              <a:lnSpc>
                <a:spcPct val="150000"/>
              </a:lnSpc>
              <a:spcBef>
                <a:spcPts val="0"/>
              </a:spcBef>
              <a:spcAft>
                <a:spcPts val="0"/>
              </a:spcAft>
            </a:pPr>
            <a:r>
              <a:rPr lang="de-DE" sz="2400" kern="1200" dirty="0">
                <a:solidFill>
                  <a:srgbClr val="000000"/>
                </a:solidFill>
              </a:rPr>
              <a:t>Warum primakom?</a:t>
            </a:r>
          </a:p>
          <a:p>
            <a:pPr marL="342898" lvl="0" indent="-342898" defTabSz="457200" fontAlgn="auto">
              <a:lnSpc>
                <a:spcPct val="150000"/>
              </a:lnSpc>
              <a:spcBef>
                <a:spcPts val="0"/>
              </a:spcBef>
              <a:spcAft>
                <a:spcPts val="0"/>
              </a:spcAft>
            </a:pPr>
            <a:r>
              <a:rPr lang="de-DE" sz="2400" kern="1200" dirty="0">
                <a:solidFill>
                  <a:srgbClr val="000000"/>
                </a:solidFill>
              </a:rPr>
              <a:t>Die Umsetzung: Strukturen und Gestaltungsprinzipien</a:t>
            </a:r>
          </a:p>
          <a:p>
            <a:pPr marL="686698" lvl="1" indent="-342898" defTabSz="457200" fontAlgn="auto">
              <a:lnSpc>
                <a:spcPct val="150000"/>
              </a:lnSpc>
              <a:spcBef>
                <a:spcPts val="0"/>
              </a:spcBef>
              <a:spcAft>
                <a:spcPts val="0"/>
              </a:spcAft>
            </a:pPr>
            <a:r>
              <a:rPr lang="de-DE" sz="2400" kern="1200" dirty="0">
                <a:solidFill>
                  <a:srgbClr val="000000"/>
                </a:solidFill>
              </a:rPr>
              <a:t>Was findet man auf primakom</a:t>
            </a:r>
          </a:p>
          <a:p>
            <a:pPr marL="686698" lvl="1" indent="-342898" defTabSz="457200" fontAlgn="auto">
              <a:lnSpc>
                <a:spcPct val="150000"/>
              </a:lnSpc>
              <a:spcBef>
                <a:spcPts val="0"/>
              </a:spcBef>
              <a:spcAft>
                <a:spcPts val="0"/>
              </a:spcAft>
            </a:pPr>
            <a:r>
              <a:rPr lang="de-DE" sz="2400" kern="1200" dirty="0">
                <a:solidFill>
                  <a:srgbClr val="000000"/>
                </a:solidFill>
              </a:rPr>
              <a:t>Wie sind die Selbstlernmodule aufgebaut?</a:t>
            </a:r>
          </a:p>
          <a:p>
            <a:pPr marL="686698" lvl="1" indent="-342898" defTabSz="457200" fontAlgn="auto">
              <a:lnSpc>
                <a:spcPct val="150000"/>
              </a:lnSpc>
              <a:spcBef>
                <a:spcPts val="0"/>
              </a:spcBef>
              <a:spcAft>
                <a:spcPts val="0"/>
              </a:spcAft>
            </a:pPr>
            <a:r>
              <a:rPr lang="de-DE" sz="2400" kern="1200" dirty="0">
                <a:solidFill>
                  <a:srgbClr val="000000"/>
                </a:solidFill>
              </a:rPr>
              <a:t>Was ist das Besondere?</a:t>
            </a:r>
          </a:p>
          <a:p>
            <a:pPr marL="342898" lvl="0" indent="-342898" defTabSz="457200" fontAlgn="auto">
              <a:lnSpc>
                <a:spcPct val="150000"/>
              </a:lnSpc>
              <a:spcBef>
                <a:spcPts val="0"/>
              </a:spcBef>
              <a:spcAft>
                <a:spcPts val="0"/>
              </a:spcAft>
            </a:pPr>
            <a:r>
              <a:rPr lang="de-DE" sz="2400" kern="1200" dirty="0">
                <a:solidFill>
                  <a:srgbClr val="000000"/>
                </a:solidFill>
              </a:rPr>
              <a:t>Weiteres</a:t>
            </a:r>
          </a:p>
          <a:p>
            <a:pPr marL="686698" lvl="1" indent="-342898" defTabSz="457200" fontAlgn="auto">
              <a:lnSpc>
                <a:spcPct val="150000"/>
              </a:lnSpc>
              <a:spcBef>
                <a:spcPts val="0"/>
              </a:spcBef>
              <a:spcAft>
                <a:spcPts val="0"/>
              </a:spcAft>
            </a:pPr>
            <a:r>
              <a:rPr lang="de-DE" sz="2400" kern="1200" dirty="0">
                <a:solidFill>
                  <a:srgbClr val="000000"/>
                </a:solidFill>
              </a:rPr>
              <a:t>Wer steckt hinter primakom?</a:t>
            </a:r>
          </a:p>
          <a:p>
            <a:pPr marL="686698" lvl="1" indent="-342898" defTabSz="457200" fontAlgn="auto">
              <a:lnSpc>
                <a:spcPct val="150000"/>
              </a:lnSpc>
              <a:spcBef>
                <a:spcPts val="0"/>
              </a:spcBef>
              <a:spcAft>
                <a:spcPts val="0"/>
              </a:spcAft>
            </a:pPr>
            <a:r>
              <a:rPr lang="de-DE" sz="2400" kern="1200" dirty="0">
                <a:solidFill>
                  <a:srgbClr val="000000"/>
                </a:solidFill>
              </a:rPr>
              <a:t>Was man noch wissen sollte</a:t>
            </a:r>
          </a:p>
          <a:p>
            <a:pPr marL="342898" lvl="0" indent="-342898" defTabSz="457200" fontAlgn="auto">
              <a:lnSpc>
                <a:spcPct val="150000"/>
              </a:lnSpc>
              <a:spcBef>
                <a:spcPts val="0"/>
              </a:spcBef>
              <a:spcAft>
                <a:spcPts val="0"/>
              </a:spcAft>
            </a:pPr>
            <a:endParaRPr lang="de-DE" sz="2800" kern="1200" dirty="0">
              <a:solidFill>
                <a:srgbClr val="000000"/>
              </a:solidFill>
            </a:endParaRPr>
          </a:p>
          <a:p>
            <a:pPr marL="342898" lvl="0" indent="-342898" defTabSz="457200" fontAlgn="auto">
              <a:lnSpc>
                <a:spcPct val="150000"/>
              </a:lnSpc>
              <a:spcBef>
                <a:spcPts val="0"/>
              </a:spcBef>
              <a:spcAft>
                <a:spcPts val="0"/>
              </a:spcAft>
            </a:pPr>
            <a:endParaRPr lang="de-DE" sz="2800" kern="1200" dirty="0">
              <a:solidFill>
                <a:srgbClr val="000000"/>
              </a:solidFill>
            </a:endParaRPr>
          </a:p>
          <a:p>
            <a:endParaRPr lang="de-DE" dirty="0"/>
          </a:p>
        </p:txBody>
      </p:sp>
    </p:spTree>
    <p:extLst>
      <p:ext uri="{BB962C8B-B14F-4D97-AF65-F5344CB8AC3E}">
        <p14:creationId xmlns:p14="http://schemas.microsoft.com/office/powerpoint/2010/main" val="39681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672035" y="284468"/>
            <a:ext cx="8543925" cy="490861"/>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3200" b="0">
                <a:solidFill>
                  <a:srgbClr val="327A86"/>
                </a:solidFill>
                <a:latin typeface="Calibri"/>
                <a:ea typeface="+mj-ea"/>
                <a:cs typeface="Calibri"/>
              </a:defRPr>
            </a:lvl1pPr>
            <a:lvl2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3200">
                <a:solidFill>
                  <a:schemeClr val="tx2"/>
                </a:solidFill>
                <a:latin typeface="Arial" charset="0"/>
                <a:ea typeface="ＭＳ Ｐゴシック" charset="-128"/>
                <a:cs typeface="ＭＳ Ｐゴシック" charset="-128"/>
              </a:defRPr>
            </a:lvl9pPr>
          </a:lstStyle>
          <a:p>
            <a:r>
              <a:rPr lang="de-DE" dirty="0"/>
              <a:t>Strukturen und Gestaltungsprinzipien</a:t>
            </a:r>
            <a:endParaRPr lang="de-DE" kern="0" dirty="0"/>
          </a:p>
        </p:txBody>
      </p:sp>
      <p:pic>
        <p:nvPicPr>
          <p:cNvPr id="3" name="Bild 2" descr="primakom Rechner transparent.png"/>
          <p:cNvPicPr>
            <a:picLocks noChangeAspect="1"/>
          </p:cNvPicPr>
          <p:nvPr/>
        </p:nvPicPr>
        <p:blipFill rotWithShape="1">
          <a:blip r:embed="rId3">
            <a:alphaModFix/>
            <a:extLst>
              <a:ext uri="{28A0092B-C50C-407E-A947-70E740481C1C}">
                <a14:useLocalDpi xmlns:a14="http://schemas.microsoft.com/office/drawing/2010/main" val="0"/>
              </a:ext>
            </a:extLst>
          </a:blip>
          <a:srcRect l="3801" t="10904" r="5247" b="8401"/>
          <a:stretch/>
        </p:blipFill>
        <p:spPr>
          <a:xfrm>
            <a:off x="1094195" y="775329"/>
            <a:ext cx="7699603" cy="5320513"/>
          </a:xfrm>
          <a:prstGeom prst="rect">
            <a:avLst/>
          </a:prstGeom>
        </p:spPr>
      </p:pic>
    </p:spTree>
    <p:extLst>
      <p:ext uri="{BB962C8B-B14F-4D97-AF65-F5344CB8AC3E}">
        <p14:creationId xmlns:p14="http://schemas.microsoft.com/office/powerpoint/2010/main" val="17881878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xmlns:p14="http://schemas.microsoft.com/office/powerpoint/2010/main"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Design">
  <a:themeElements>
    <a:clrScheme name="Office-Design">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Desig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ZLM_PriMakom Dauerpräsentation JF">
  <a:themeElements>
    <a:clrScheme name="DZLM">
      <a:dk1>
        <a:sysClr val="windowText" lastClr="000000"/>
      </a:dk1>
      <a:lt1>
        <a:sysClr val="window" lastClr="FFFFFF"/>
      </a:lt1>
      <a:dk2>
        <a:srgbClr val="327A86"/>
      </a:dk2>
      <a:lt2>
        <a:srgbClr val="CDB987"/>
      </a:lt2>
      <a:accent1>
        <a:srgbClr val="327A86"/>
      </a:accent1>
      <a:accent2>
        <a:srgbClr val="F8B44F"/>
      </a:accent2>
      <a:accent3>
        <a:srgbClr val="737373"/>
      </a:accent3>
      <a:accent4>
        <a:srgbClr val="CDB987"/>
      </a:accent4>
      <a:accent5>
        <a:srgbClr val="000000"/>
      </a:accent5>
      <a:accent6>
        <a:srgbClr val="FFFFFF"/>
      </a:accent6>
      <a:hlink>
        <a:srgbClr val="00B0F0"/>
      </a:hlink>
      <a:folHlink>
        <a:srgbClr val="800080"/>
      </a:folHlink>
    </a:clrScheme>
    <a:fontScheme name="Leere Prä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solidFill>
            <a:schemeClr val="tx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err="1"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square" rtlCol="0">
        <a:spAutoFit/>
      </a:bodyPr>
      <a:lstStyle>
        <a:defPPr>
          <a:defRPr sz="2000" dirty="0">
            <a:latin typeface="Calibri" panose="020F0502020204030204" pitchFamily="34" charset="0"/>
          </a:defRPr>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ZLM_Juni2015 _Präsentation_Vorlage.potx" id="{4403B78A-53FD-4E46-8F0C-8727F1696680}" vid="{EE17F2D2-6447-4ED2-A9F9-03F57224F0B6}"/>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1372</Words>
  <Application>Microsoft Macintosh PowerPoint</Application>
  <PresentationFormat>A4-Papier (210 x 297 mm)</PresentationFormat>
  <Paragraphs>251</Paragraphs>
  <Slides>26</Slides>
  <Notes>14</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26</vt:i4>
      </vt:variant>
    </vt:vector>
  </HeadingPairs>
  <TitlesOfParts>
    <vt:vector size="35" baseType="lpstr">
      <vt:lpstr>MS Mincho</vt:lpstr>
      <vt:lpstr>ＭＳ Ｐゴシック</vt:lpstr>
      <vt:lpstr>Arial</vt:lpstr>
      <vt:lpstr>Calibri</vt:lpstr>
      <vt:lpstr>Calibri Light</vt:lpstr>
      <vt:lpstr>Times New Roman</vt:lpstr>
      <vt:lpstr>Wingdings</vt:lpstr>
      <vt:lpstr>Office-Design</vt:lpstr>
      <vt:lpstr>DZLM_PriMakom Dauerpräsentation JF</vt:lpstr>
      <vt:lpstr>PowerPoint-Präsentation</vt:lpstr>
      <vt:lpstr>PowerPoint-Präsentation</vt:lpstr>
      <vt:lpstr> primakom – eine digitale Selbstlernplattform </vt:lpstr>
      <vt:lpstr>Gliederung</vt:lpstr>
      <vt:lpstr>Was ist primakom?</vt:lpstr>
      <vt:lpstr>Zielsetzungen</vt:lpstr>
      <vt:lpstr>Leitideen</vt:lpstr>
      <vt:lpstr>Gliederung</vt:lpstr>
      <vt:lpstr>PowerPoint-Präsentation</vt:lpstr>
      <vt:lpstr>Startseite</vt:lpstr>
      <vt:lpstr>PowerPoint-Präsentation</vt:lpstr>
      <vt:lpstr>PowerPoint-Präsentation</vt:lpstr>
      <vt:lpstr>Grundstruktur</vt:lpstr>
      <vt:lpstr>Grundstruktur</vt:lpstr>
      <vt:lpstr>Grundstruktur</vt:lpstr>
      <vt:lpstr>Grundstruktur</vt:lpstr>
      <vt:lpstr>Grundstruktur</vt:lpstr>
      <vt:lpstr>Auswahl eines Selbstlernmoduls</vt:lpstr>
      <vt:lpstr>PowerPoint-Präsentation</vt:lpstr>
      <vt:lpstr>PowerPoint-Präsentation</vt:lpstr>
      <vt:lpstr>Seitenstruktur</vt:lpstr>
      <vt:lpstr>Seitenstruktur</vt:lpstr>
      <vt:lpstr>Seitenstruktur</vt:lpstr>
      <vt:lpstr>Seitenstruktur</vt:lpstr>
      <vt:lpstr>PowerPoint-Präsentation</vt:lpstr>
      <vt:lpstr>PowerPoint-Präsentation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Office-Anwender</dc:creator>
  <cp:lastModifiedBy>Microsoft Office-Benutzer</cp:lastModifiedBy>
  <cp:revision>54</cp:revision>
  <dcterms:created xsi:type="dcterms:W3CDTF">2017-01-09T05:53:37Z</dcterms:created>
  <dcterms:modified xsi:type="dcterms:W3CDTF">2018-04-24T09:22:48Z</dcterms:modified>
</cp:coreProperties>
</file>